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media3.mov" ContentType="video/unknown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2E4"/>
          </a:solidFill>
        </a:fill>
      </a:tcStyle>
    </a:wholeTbl>
    <a:band2H>
      <a:tcTxStyle b="def" i="def"/>
      <a:tcStyle>
        <a:tcBdr/>
        <a:fill>
          <a:solidFill>
            <a:srgbClr val="EBF1F2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DDCB"/>
          </a:solidFill>
        </a:fill>
      </a:tcStyle>
    </a:wholeTbl>
    <a:band2H>
      <a:tcTxStyle b="def" i="def"/>
      <a:tcStyle>
        <a:tcBdr/>
        <a:fill>
          <a:solidFill>
            <a:srgbClr val="F8EFE7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3D7"/>
          </a:solidFill>
        </a:fill>
      </a:tcStyle>
    </a:wholeTbl>
    <a:band2H>
      <a:tcTxStyle b="def" i="def"/>
      <a:tcStyle>
        <a:tcBdr/>
        <a:fill>
          <a:solidFill>
            <a:srgbClr val="E9EAEC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5B5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B5B"/>
              </a:solidFill>
              <a:prstDash val="solid"/>
              <a:round/>
            </a:ln>
          </a:top>
          <a:bottom>
            <a:ln w="254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B5B"/>
              </a:solidFill>
              <a:prstDash val="solid"/>
              <a:round/>
            </a:ln>
          </a:top>
          <a:bottom>
            <a:ln w="254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5B5B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5B5B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5B5B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5B5B5B"/>
              </a:solidFill>
              <a:prstDash val="solid"/>
              <a:round/>
            </a:ln>
          </a:left>
          <a:right>
            <a:ln w="12700" cap="flat">
              <a:solidFill>
                <a:srgbClr val="5B5B5B"/>
              </a:solidFill>
              <a:prstDash val="solid"/>
              <a:round/>
            </a:ln>
          </a:right>
          <a:top>
            <a:ln w="12700" cap="flat">
              <a:solidFill>
                <a:srgbClr val="5B5B5B"/>
              </a:solidFill>
              <a:prstDash val="solid"/>
              <a:round/>
            </a:ln>
          </a:top>
          <a:bottom>
            <a:ln w="127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solidFill>
                <a:srgbClr val="5B5B5B"/>
              </a:solidFill>
              <a:prstDash val="solid"/>
              <a:round/>
            </a:ln>
          </a:insideH>
          <a:insideV>
            <a:ln w="12700" cap="flat">
              <a:solidFill>
                <a:srgbClr val="5B5B5B"/>
              </a:solidFill>
              <a:prstDash val="solid"/>
              <a:round/>
            </a:ln>
          </a:insideV>
        </a:tcBdr>
        <a:fill>
          <a:solidFill>
            <a:srgbClr val="5B5B5B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5B5B5B"/>
      </a:tcTxStyle>
      <a:tcStyle>
        <a:tcBdr>
          <a:left>
            <a:ln w="12700" cap="flat">
              <a:solidFill>
                <a:srgbClr val="5B5B5B"/>
              </a:solidFill>
              <a:prstDash val="solid"/>
              <a:round/>
            </a:ln>
          </a:left>
          <a:right>
            <a:ln w="12700" cap="flat">
              <a:solidFill>
                <a:srgbClr val="5B5B5B"/>
              </a:solidFill>
              <a:prstDash val="solid"/>
              <a:round/>
            </a:ln>
          </a:right>
          <a:top>
            <a:ln w="12700" cap="flat">
              <a:solidFill>
                <a:srgbClr val="5B5B5B"/>
              </a:solidFill>
              <a:prstDash val="solid"/>
              <a:round/>
            </a:ln>
          </a:top>
          <a:bottom>
            <a:ln w="127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solidFill>
                <a:srgbClr val="5B5B5B"/>
              </a:solidFill>
              <a:prstDash val="solid"/>
              <a:round/>
            </a:ln>
          </a:insideH>
          <a:insideV>
            <a:ln w="12700" cap="flat">
              <a:solidFill>
                <a:srgbClr val="5B5B5B"/>
              </a:solidFill>
              <a:prstDash val="solid"/>
              <a:round/>
            </a:ln>
          </a:insideV>
        </a:tcBdr>
        <a:fill>
          <a:solidFill>
            <a:srgbClr val="5B5B5B">
              <a:alpha val="20000"/>
            </a:srgbClr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5B5B5B"/>
      </a:tcTxStyle>
      <a:tcStyle>
        <a:tcBdr>
          <a:left>
            <a:ln w="12700" cap="flat">
              <a:solidFill>
                <a:srgbClr val="5B5B5B"/>
              </a:solidFill>
              <a:prstDash val="solid"/>
              <a:round/>
            </a:ln>
          </a:left>
          <a:right>
            <a:ln w="12700" cap="flat">
              <a:solidFill>
                <a:srgbClr val="5B5B5B"/>
              </a:solidFill>
              <a:prstDash val="solid"/>
              <a:round/>
            </a:ln>
          </a:right>
          <a:top>
            <a:ln w="50800" cap="flat">
              <a:solidFill>
                <a:srgbClr val="5B5B5B"/>
              </a:solidFill>
              <a:prstDash val="solid"/>
              <a:round/>
            </a:ln>
          </a:top>
          <a:bottom>
            <a:ln w="127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solidFill>
                <a:srgbClr val="5B5B5B"/>
              </a:solidFill>
              <a:prstDash val="solid"/>
              <a:round/>
            </a:ln>
          </a:insideH>
          <a:insideV>
            <a:ln w="12700" cap="flat">
              <a:solidFill>
                <a:srgbClr val="5B5B5B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5B5B5B"/>
      </a:tcTxStyle>
      <a:tcStyle>
        <a:tcBdr>
          <a:left>
            <a:ln w="12700" cap="flat">
              <a:solidFill>
                <a:srgbClr val="5B5B5B"/>
              </a:solidFill>
              <a:prstDash val="solid"/>
              <a:round/>
            </a:ln>
          </a:left>
          <a:right>
            <a:ln w="12700" cap="flat">
              <a:solidFill>
                <a:srgbClr val="5B5B5B"/>
              </a:solidFill>
              <a:prstDash val="solid"/>
              <a:round/>
            </a:ln>
          </a:right>
          <a:top>
            <a:ln w="12700" cap="flat">
              <a:solidFill>
                <a:srgbClr val="5B5B5B"/>
              </a:solidFill>
              <a:prstDash val="solid"/>
              <a:round/>
            </a:ln>
          </a:top>
          <a:bottom>
            <a:ln w="254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solidFill>
                <a:srgbClr val="5B5B5B"/>
              </a:solidFill>
              <a:prstDash val="solid"/>
              <a:round/>
            </a:ln>
          </a:insideH>
          <a:insideV>
            <a:ln w="12700" cap="flat">
              <a:solidFill>
                <a:srgbClr val="5B5B5B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" name="Shape 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文级别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Presentation Title"/>
          <p:cNvSpPr txBox="1"/>
          <p:nvPr>
            <p:ph type="body" sz="quarter" idx="21"/>
          </p:nvPr>
        </p:nvSpPr>
        <p:spPr>
          <a:xfrm>
            <a:off x="773350" y="3871085"/>
            <a:ext cx="11458100" cy="17607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utline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线条"/>
          <p:cNvSpPr/>
          <p:nvPr/>
        </p:nvSpPr>
        <p:spPr>
          <a:xfrm>
            <a:off x="768509" y="9159279"/>
            <a:ext cx="106741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" name="Outline"/>
          <p:cNvSpPr txBox="1"/>
          <p:nvPr/>
        </p:nvSpPr>
        <p:spPr>
          <a:xfrm>
            <a:off x="762000" y="762000"/>
            <a:ext cx="11467783" cy="60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66419">
              <a:defRPr sz="33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Outline of July 8 HW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761998" y="1581811"/>
            <a:ext cx="11467784" cy="635002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Financial Risks across Stock and Bond Markets"/>
          <p:cNvSpPr txBox="1"/>
          <p:nvPr/>
        </p:nvSpPr>
        <p:spPr>
          <a:xfrm>
            <a:off x="767841" y="9225726"/>
            <a:ext cx="758920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66674">
              <a:defRPr sz="24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Group 10 HW for Digital Economy &amp; Decision Analytics</a:t>
            </a:r>
          </a:p>
        </p:txBody>
      </p:sp>
      <p:pic>
        <p:nvPicPr>
          <p:cNvPr id="32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rcRect l="697" t="3795" r="2096" b="4605"/>
          <a:stretch>
            <a:fillRect/>
          </a:stretch>
        </p:blipFill>
        <p:spPr>
          <a:xfrm>
            <a:off x="11716231" y="8944886"/>
            <a:ext cx="1053708" cy="42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7"/>
                  <a:pt x="5670" y="1560"/>
                </a:cubicBezTo>
                <a:cubicBezTo>
                  <a:pt x="5661" y="1583"/>
                  <a:pt x="5649" y="1598"/>
                  <a:pt x="5638" y="1620"/>
                </a:cubicBezTo>
                <a:cubicBezTo>
                  <a:pt x="5620" y="1654"/>
                  <a:pt x="5596" y="1706"/>
                  <a:pt x="5573" y="1760"/>
                </a:cubicBezTo>
                <a:cubicBezTo>
                  <a:pt x="5572" y="1867"/>
                  <a:pt x="5566" y="1922"/>
                  <a:pt x="5548" y="1940"/>
                </a:cubicBezTo>
                <a:cubicBezTo>
                  <a:pt x="5537" y="1960"/>
                  <a:pt x="5522" y="1959"/>
                  <a:pt x="5491" y="1960"/>
                </a:cubicBezTo>
                <a:cubicBezTo>
                  <a:pt x="5473" y="2001"/>
                  <a:pt x="5451" y="2058"/>
                  <a:pt x="5434" y="2100"/>
                </a:cubicBezTo>
                <a:cubicBezTo>
                  <a:pt x="5407" y="2387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3"/>
                  <a:pt x="5727" y="10917"/>
                </a:cubicBezTo>
                <a:cubicBezTo>
                  <a:pt x="5727" y="11055"/>
                  <a:pt x="5725" y="11077"/>
                  <a:pt x="5654" y="11077"/>
                </a:cubicBezTo>
                <a:cubicBezTo>
                  <a:pt x="5616" y="11077"/>
                  <a:pt x="5591" y="11089"/>
                  <a:pt x="5581" y="11117"/>
                </a:cubicBezTo>
                <a:cubicBezTo>
                  <a:pt x="5571" y="11145"/>
                  <a:pt x="5573" y="11190"/>
                  <a:pt x="5573" y="11297"/>
                </a:cubicBezTo>
                <a:cubicBezTo>
                  <a:pt x="5573" y="11459"/>
                  <a:pt x="5575" y="11506"/>
                  <a:pt x="5540" y="11517"/>
                </a:cubicBezTo>
                <a:cubicBezTo>
                  <a:pt x="5528" y="11520"/>
                  <a:pt x="5512" y="11517"/>
                  <a:pt x="5491" y="11517"/>
                </a:cubicBezTo>
                <a:lnTo>
                  <a:pt x="5402" y="11517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1"/>
                  <a:pt x="5727" y="20094"/>
                </a:cubicBezTo>
                <a:cubicBezTo>
                  <a:pt x="5740" y="20127"/>
                  <a:pt x="5755" y="20176"/>
                  <a:pt x="5768" y="20194"/>
                </a:cubicBezTo>
                <a:cubicBezTo>
                  <a:pt x="5780" y="20210"/>
                  <a:pt x="5790" y="20223"/>
                  <a:pt x="5800" y="20254"/>
                </a:cubicBezTo>
                <a:cubicBezTo>
                  <a:pt x="5806" y="20252"/>
                  <a:pt x="5810" y="20255"/>
                  <a:pt x="5817" y="20254"/>
                </a:cubicBezTo>
                <a:cubicBezTo>
                  <a:pt x="5904" y="20233"/>
                  <a:pt x="5906" y="20244"/>
                  <a:pt x="5906" y="20414"/>
                </a:cubicBezTo>
                <a:cubicBezTo>
                  <a:pt x="5906" y="20450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49"/>
                  <a:pt x="9746" y="20434"/>
                </a:cubicBezTo>
                <a:cubicBezTo>
                  <a:pt x="9746" y="20423"/>
                  <a:pt x="9765" y="20373"/>
                  <a:pt x="9787" y="20314"/>
                </a:cubicBezTo>
                <a:cubicBezTo>
                  <a:pt x="9781" y="20282"/>
                  <a:pt x="9778" y="20272"/>
                  <a:pt x="9770" y="20254"/>
                </a:cubicBezTo>
                <a:cubicBezTo>
                  <a:pt x="9768" y="20248"/>
                  <a:pt x="9764" y="20236"/>
                  <a:pt x="9762" y="20234"/>
                </a:cubicBezTo>
                <a:cubicBezTo>
                  <a:pt x="9755" y="20222"/>
                  <a:pt x="9746" y="20214"/>
                  <a:pt x="9738" y="20214"/>
                </a:cubicBezTo>
                <a:cubicBezTo>
                  <a:pt x="9731" y="20214"/>
                  <a:pt x="9726" y="20217"/>
                  <a:pt x="9722" y="20214"/>
                </a:cubicBezTo>
                <a:cubicBezTo>
                  <a:pt x="9717" y="20210"/>
                  <a:pt x="9716" y="20200"/>
                  <a:pt x="9713" y="20194"/>
                </a:cubicBezTo>
                <a:cubicBezTo>
                  <a:pt x="9712" y="20189"/>
                  <a:pt x="9706" y="20180"/>
                  <a:pt x="9705" y="20174"/>
                </a:cubicBezTo>
                <a:cubicBezTo>
                  <a:pt x="9705" y="20164"/>
                  <a:pt x="9703" y="20146"/>
                  <a:pt x="9705" y="20134"/>
                </a:cubicBezTo>
                <a:cubicBezTo>
                  <a:pt x="9710" y="20101"/>
                  <a:pt x="9725" y="20075"/>
                  <a:pt x="9738" y="20074"/>
                </a:cubicBezTo>
                <a:cubicBezTo>
                  <a:pt x="9742" y="20073"/>
                  <a:pt x="9750" y="20090"/>
                  <a:pt x="9754" y="20094"/>
                </a:cubicBezTo>
                <a:cubicBezTo>
                  <a:pt x="9772" y="20111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7"/>
                </a:lnTo>
                <a:cubicBezTo>
                  <a:pt x="10037" y="11554"/>
                  <a:pt x="10002" y="11465"/>
                  <a:pt x="9982" y="11397"/>
                </a:cubicBezTo>
                <a:cubicBezTo>
                  <a:pt x="9972" y="11363"/>
                  <a:pt x="9963" y="11341"/>
                  <a:pt x="9958" y="11317"/>
                </a:cubicBezTo>
                <a:cubicBezTo>
                  <a:pt x="9954" y="11292"/>
                  <a:pt x="9956" y="11270"/>
                  <a:pt x="9958" y="11257"/>
                </a:cubicBezTo>
                <a:cubicBezTo>
                  <a:pt x="9962" y="11231"/>
                  <a:pt x="9961" y="11206"/>
                  <a:pt x="9958" y="11197"/>
                </a:cubicBezTo>
                <a:cubicBezTo>
                  <a:pt x="9954" y="11185"/>
                  <a:pt x="9946" y="11185"/>
                  <a:pt x="9933" y="11197"/>
                </a:cubicBezTo>
                <a:cubicBezTo>
                  <a:pt x="9917" y="11212"/>
                  <a:pt x="9896" y="11193"/>
                  <a:pt x="9876" y="11157"/>
                </a:cubicBezTo>
                <a:cubicBezTo>
                  <a:pt x="9856" y="11120"/>
                  <a:pt x="9844" y="11081"/>
                  <a:pt x="9844" y="11037"/>
                </a:cubicBezTo>
                <a:cubicBezTo>
                  <a:pt x="9844" y="11019"/>
                  <a:pt x="9837" y="11009"/>
                  <a:pt x="9827" y="11017"/>
                </a:cubicBezTo>
                <a:cubicBezTo>
                  <a:pt x="9824" y="11020"/>
                  <a:pt x="9814" y="10985"/>
                  <a:pt x="9811" y="10957"/>
                </a:cubicBezTo>
                <a:cubicBezTo>
                  <a:pt x="9807" y="10909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7"/>
                  <a:pt x="10185" y="2240"/>
                </a:cubicBezTo>
                <a:cubicBezTo>
                  <a:pt x="10178" y="2251"/>
                  <a:pt x="10170" y="2266"/>
                  <a:pt x="10161" y="2260"/>
                </a:cubicBezTo>
                <a:cubicBezTo>
                  <a:pt x="10151" y="2253"/>
                  <a:pt x="10137" y="2238"/>
                  <a:pt x="10128" y="2220"/>
                </a:cubicBezTo>
                <a:cubicBezTo>
                  <a:pt x="10125" y="2212"/>
                  <a:pt x="10123" y="2208"/>
                  <a:pt x="10120" y="2200"/>
                </a:cubicBezTo>
                <a:cubicBezTo>
                  <a:pt x="10113" y="2178"/>
                  <a:pt x="10112" y="2142"/>
                  <a:pt x="10112" y="2120"/>
                </a:cubicBezTo>
                <a:cubicBezTo>
                  <a:pt x="10112" y="2109"/>
                  <a:pt x="10110" y="2109"/>
                  <a:pt x="10112" y="2100"/>
                </a:cubicBezTo>
                <a:cubicBezTo>
                  <a:pt x="10120" y="2068"/>
                  <a:pt x="10117" y="2060"/>
                  <a:pt x="10104" y="2080"/>
                </a:cubicBezTo>
                <a:cubicBezTo>
                  <a:pt x="10100" y="2085"/>
                  <a:pt x="10092" y="2079"/>
                  <a:pt x="10088" y="2080"/>
                </a:cubicBezTo>
                <a:cubicBezTo>
                  <a:pt x="10079" y="2080"/>
                  <a:pt x="10072" y="2076"/>
                  <a:pt x="10063" y="2060"/>
                </a:cubicBezTo>
                <a:cubicBezTo>
                  <a:pt x="10060" y="2054"/>
                  <a:pt x="10058" y="2047"/>
                  <a:pt x="10055" y="2040"/>
                </a:cubicBezTo>
                <a:cubicBezTo>
                  <a:pt x="10045" y="2013"/>
                  <a:pt x="10037" y="1968"/>
                  <a:pt x="10039" y="1940"/>
                </a:cubicBezTo>
                <a:cubicBezTo>
                  <a:pt x="10040" y="1929"/>
                  <a:pt x="10044" y="1928"/>
                  <a:pt x="10047" y="1920"/>
                </a:cubicBezTo>
                <a:cubicBezTo>
                  <a:pt x="10056" y="1895"/>
                  <a:pt x="10051" y="1883"/>
                  <a:pt x="10039" y="1900"/>
                </a:cubicBezTo>
                <a:cubicBezTo>
                  <a:pt x="10033" y="1909"/>
                  <a:pt x="10016" y="1888"/>
                  <a:pt x="9990" y="1840"/>
                </a:cubicBezTo>
                <a:cubicBezTo>
                  <a:pt x="9964" y="1792"/>
                  <a:pt x="9926" y="1722"/>
                  <a:pt x="9892" y="1640"/>
                </a:cubicBezTo>
                <a:cubicBezTo>
                  <a:pt x="9825" y="1477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1" y="128"/>
                  <a:pt x="17540" y="141"/>
                </a:cubicBezTo>
                <a:cubicBezTo>
                  <a:pt x="17544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5"/>
                  <a:pt x="17027" y="1560"/>
                </a:cubicBezTo>
                <a:cubicBezTo>
                  <a:pt x="17025" y="1605"/>
                  <a:pt x="17023" y="1649"/>
                  <a:pt x="17019" y="1660"/>
                </a:cubicBezTo>
                <a:cubicBezTo>
                  <a:pt x="17015" y="1670"/>
                  <a:pt x="17014" y="1664"/>
                  <a:pt x="17011" y="1660"/>
                </a:cubicBezTo>
                <a:cubicBezTo>
                  <a:pt x="17008" y="1656"/>
                  <a:pt x="17003" y="1638"/>
                  <a:pt x="17003" y="1620"/>
                </a:cubicBezTo>
                <a:cubicBezTo>
                  <a:pt x="17003" y="1613"/>
                  <a:pt x="17005" y="1606"/>
                  <a:pt x="17003" y="1600"/>
                </a:cubicBezTo>
                <a:cubicBezTo>
                  <a:pt x="16995" y="1584"/>
                  <a:pt x="16981" y="1587"/>
                  <a:pt x="16962" y="1580"/>
                </a:cubicBezTo>
                <a:cubicBezTo>
                  <a:pt x="16923" y="1674"/>
                  <a:pt x="16913" y="1681"/>
                  <a:pt x="16856" y="1820"/>
                </a:cubicBezTo>
                <a:cubicBezTo>
                  <a:pt x="16860" y="1867"/>
                  <a:pt x="16865" y="1908"/>
                  <a:pt x="16872" y="1920"/>
                </a:cubicBezTo>
                <a:cubicBezTo>
                  <a:pt x="16885" y="1939"/>
                  <a:pt x="16888" y="1970"/>
                  <a:pt x="16881" y="2000"/>
                </a:cubicBezTo>
                <a:cubicBezTo>
                  <a:pt x="16878" y="2008"/>
                  <a:pt x="16875" y="2015"/>
                  <a:pt x="16872" y="2020"/>
                </a:cubicBezTo>
                <a:cubicBezTo>
                  <a:pt x="16870" y="2024"/>
                  <a:pt x="16868" y="2040"/>
                  <a:pt x="16864" y="2040"/>
                </a:cubicBezTo>
                <a:cubicBezTo>
                  <a:pt x="16858" y="2040"/>
                  <a:pt x="16848" y="2016"/>
                  <a:pt x="16840" y="2000"/>
                </a:cubicBezTo>
                <a:cubicBezTo>
                  <a:pt x="16835" y="1989"/>
                  <a:pt x="16826" y="1988"/>
                  <a:pt x="16815" y="1980"/>
                </a:cubicBezTo>
                <a:cubicBezTo>
                  <a:pt x="16809" y="1975"/>
                  <a:pt x="16799" y="1963"/>
                  <a:pt x="16791" y="1960"/>
                </a:cubicBezTo>
                <a:lnTo>
                  <a:pt x="16702" y="2200"/>
                </a:lnTo>
                <a:lnTo>
                  <a:pt x="16702" y="5919"/>
                </a:lnTo>
                <a:cubicBezTo>
                  <a:pt x="16702" y="6790"/>
                  <a:pt x="16709" y="7463"/>
                  <a:pt x="16710" y="7998"/>
                </a:cubicBezTo>
                <a:cubicBezTo>
                  <a:pt x="16711" y="9067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8"/>
                  <a:pt x="17035" y="10797"/>
                </a:cubicBezTo>
                <a:cubicBezTo>
                  <a:pt x="17041" y="10808"/>
                  <a:pt x="17049" y="10811"/>
                  <a:pt x="17068" y="10797"/>
                </a:cubicBezTo>
                <a:cubicBezTo>
                  <a:pt x="17077" y="10791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7"/>
                </a:cubicBezTo>
                <a:cubicBezTo>
                  <a:pt x="17112" y="10804"/>
                  <a:pt x="17115" y="10802"/>
                  <a:pt x="17116" y="10817"/>
                </a:cubicBezTo>
                <a:cubicBezTo>
                  <a:pt x="17118" y="10831"/>
                  <a:pt x="17117" y="10854"/>
                  <a:pt x="17116" y="10877"/>
                </a:cubicBezTo>
                <a:cubicBezTo>
                  <a:pt x="17116" y="10925"/>
                  <a:pt x="17112" y="10952"/>
                  <a:pt x="17108" y="10957"/>
                </a:cubicBezTo>
                <a:cubicBezTo>
                  <a:pt x="17105" y="10962"/>
                  <a:pt x="17100" y="10948"/>
                  <a:pt x="17092" y="10917"/>
                </a:cubicBezTo>
                <a:cubicBezTo>
                  <a:pt x="17070" y="10833"/>
                  <a:pt x="17035" y="10886"/>
                  <a:pt x="17035" y="10997"/>
                </a:cubicBezTo>
                <a:cubicBezTo>
                  <a:pt x="17035" y="11006"/>
                  <a:pt x="17040" y="11008"/>
                  <a:pt x="17035" y="11017"/>
                </a:cubicBezTo>
                <a:cubicBezTo>
                  <a:pt x="17030" y="11025"/>
                  <a:pt x="17019" y="11029"/>
                  <a:pt x="17011" y="11037"/>
                </a:cubicBezTo>
                <a:cubicBezTo>
                  <a:pt x="16994" y="11051"/>
                  <a:pt x="16972" y="11072"/>
                  <a:pt x="16946" y="11077"/>
                </a:cubicBezTo>
                <a:cubicBezTo>
                  <a:pt x="16910" y="11083"/>
                  <a:pt x="16880" y="11094"/>
                  <a:pt x="16864" y="11117"/>
                </a:cubicBezTo>
                <a:cubicBezTo>
                  <a:pt x="16859" y="11124"/>
                  <a:pt x="16859" y="11128"/>
                  <a:pt x="16856" y="11137"/>
                </a:cubicBezTo>
                <a:cubicBezTo>
                  <a:pt x="16850" y="11155"/>
                  <a:pt x="16844" y="11172"/>
                  <a:pt x="16848" y="11197"/>
                </a:cubicBezTo>
                <a:cubicBezTo>
                  <a:pt x="16852" y="11222"/>
                  <a:pt x="16860" y="11265"/>
                  <a:pt x="16872" y="11297"/>
                </a:cubicBezTo>
                <a:cubicBezTo>
                  <a:pt x="16893" y="11348"/>
                  <a:pt x="16895" y="11357"/>
                  <a:pt x="16872" y="11357"/>
                </a:cubicBezTo>
                <a:cubicBezTo>
                  <a:pt x="16855" y="11357"/>
                  <a:pt x="16848" y="11385"/>
                  <a:pt x="16856" y="11437"/>
                </a:cubicBezTo>
                <a:cubicBezTo>
                  <a:pt x="16859" y="11453"/>
                  <a:pt x="16865" y="11466"/>
                  <a:pt x="16864" y="11477"/>
                </a:cubicBezTo>
                <a:cubicBezTo>
                  <a:pt x="16864" y="11488"/>
                  <a:pt x="16860" y="11491"/>
                  <a:pt x="16856" y="11497"/>
                </a:cubicBezTo>
                <a:cubicBezTo>
                  <a:pt x="16849" y="11508"/>
                  <a:pt x="16831" y="11520"/>
                  <a:pt x="16807" y="11517"/>
                </a:cubicBezTo>
                <a:cubicBezTo>
                  <a:pt x="16774" y="11511"/>
                  <a:pt x="16738" y="11513"/>
                  <a:pt x="16726" y="11517"/>
                </a:cubicBezTo>
                <a:cubicBezTo>
                  <a:pt x="16724" y="11517"/>
                  <a:pt x="16719" y="11532"/>
                  <a:pt x="16718" y="11577"/>
                </a:cubicBezTo>
                <a:cubicBezTo>
                  <a:pt x="16713" y="11711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8"/>
                  <a:pt x="17035" y="20254"/>
                </a:cubicBezTo>
                <a:cubicBezTo>
                  <a:pt x="17068" y="20246"/>
                  <a:pt x="17092" y="20232"/>
                  <a:pt x="17092" y="20214"/>
                </a:cubicBezTo>
                <a:cubicBezTo>
                  <a:pt x="17092" y="20184"/>
                  <a:pt x="17117" y="20197"/>
                  <a:pt x="17141" y="20234"/>
                </a:cubicBezTo>
                <a:cubicBezTo>
                  <a:pt x="17165" y="20270"/>
                  <a:pt x="17172" y="20322"/>
                  <a:pt x="17165" y="20354"/>
                </a:cubicBezTo>
                <a:cubicBezTo>
                  <a:pt x="17168" y="20350"/>
                  <a:pt x="17176" y="20347"/>
                  <a:pt x="17182" y="20334"/>
                </a:cubicBezTo>
                <a:cubicBezTo>
                  <a:pt x="17205" y="20280"/>
                  <a:pt x="17251" y="20294"/>
                  <a:pt x="17263" y="20334"/>
                </a:cubicBezTo>
                <a:cubicBezTo>
                  <a:pt x="17265" y="20340"/>
                  <a:pt x="17263" y="20345"/>
                  <a:pt x="17263" y="20354"/>
                </a:cubicBezTo>
                <a:cubicBezTo>
                  <a:pt x="17263" y="20362"/>
                  <a:pt x="17265" y="20384"/>
                  <a:pt x="17263" y="20394"/>
                </a:cubicBezTo>
                <a:cubicBezTo>
                  <a:pt x="17259" y="20407"/>
                  <a:pt x="17254" y="20411"/>
                  <a:pt x="17247" y="20414"/>
                </a:cubicBezTo>
                <a:cubicBezTo>
                  <a:pt x="17240" y="20416"/>
                  <a:pt x="17229" y="20403"/>
                  <a:pt x="17222" y="20394"/>
                </a:cubicBezTo>
                <a:cubicBezTo>
                  <a:pt x="17208" y="20374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3"/>
                  <a:pt x="21013" y="20394"/>
                </a:cubicBezTo>
                <a:cubicBezTo>
                  <a:pt x="21013" y="20387"/>
                  <a:pt x="21008" y="20374"/>
                  <a:pt x="21005" y="20374"/>
                </a:cubicBezTo>
                <a:cubicBezTo>
                  <a:pt x="20989" y="20374"/>
                  <a:pt x="20981" y="20374"/>
                  <a:pt x="20981" y="20354"/>
                </a:cubicBezTo>
                <a:cubicBezTo>
                  <a:pt x="20980" y="20347"/>
                  <a:pt x="20979" y="20321"/>
                  <a:pt x="20981" y="20314"/>
                </a:cubicBezTo>
                <a:cubicBezTo>
                  <a:pt x="20988" y="20283"/>
                  <a:pt x="21010" y="20276"/>
                  <a:pt x="21021" y="20294"/>
                </a:cubicBezTo>
                <a:cubicBezTo>
                  <a:pt x="21027" y="20302"/>
                  <a:pt x="21027" y="20317"/>
                  <a:pt x="21030" y="20314"/>
                </a:cubicBezTo>
                <a:cubicBezTo>
                  <a:pt x="21034" y="20310"/>
                  <a:pt x="21038" y="20287"/>
                  <a:pt x="21038" y="20274"/>
                </a:cubicBezTo>
                <a:cubicBezTo>
                  <a:pt x="21038" y="20264"/>
                  <a:pt x="21040" y="20259"/>
                  <a:pt x="21046" y="20254"/>
                </a:cubicBezTo>
                <a:cubicBezTo>
                  <a:pt x="21052" y="20248"/>
                  <a:pt x="21060" y="20255"/>
                  <a:pt x="21070" y="20254"/>
                </a:cubicBezTo>
                <a:cubicBezTo>
                  <a:pt x="21090" y="20250"/>
                  <a:pt x="21124" y="20258"/>
                  <a:pt x="21152" y="20274"/>
                </a:cubicBezTo>
                <a:cubicBezTo>
                  <a:pt x="21156" y="20276"/>
                  <a:pt x="21144" y="20321"/>
                  <a:pt x="21127" y="20374"/>
                </a:cubicBezTo>
                <a:cubicBezTo>
                  <a:pt x="21113" y="20418"/>
                  <a:pt x="21109" y="20432"/>
                  <a:pt x="21111" y="20434"/>
                </a:cubicBezTo>
                <a:cubicBezTo>
                  <a:pt x="21113" y="20433"/>
                  <a:pt x="21122" y="20418"/>
                  <a:pt x="21143" y="20374"/>
                </a:cubicBezTo>
                <a:cubicBezTo>
                  <a:pt x="21153" y="20354"/>
                  <a:pt x="21164" y="20329"/>
                  <a:pt x="21176" y="20314"/>
                </a:cubicBezTo>
                <a:cubicBezTo>
                  <a:pt x="21184" y="20285"/>
                  <a:pt x="21194" y="20253"/>
                  <a:pt x="21209" y="20234"/>
                </a:cubicBezTo>
                <a:cubicBezTo>
                  <a:pt x="21229" y="20208"/>
                  <a:pt x="21249" y="20186"/>
                  <a:pt x="21249" y="20174"/>
                </a:cubicBezTo>
                <a:cubicBezTo>
                  <a:pt x="21249" y="20168"/>
                  <a:pt x="21252" y="20129"/>
                  <a:pt x="21257" y="20114"/>
                </a:cubicBezTo>
                <a:cubicBezTo>
                  <a:pt x="21257" y="20100"/>
                  <a:pt x="21258" y="20090"/>
                  <a:pt x="21257" y="20074"/>
                </a:cubicBezTo>
                <a:cubicBezTo>
                  <a:pt x="21253" y="19963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10" y="19491"/>
                  <a:pt x="21510" y="19475"/>
                </a:cubicBezTo>
                <a:cubicBezTo>
                  <a:pt x="21510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6" y="11838"/>
                  <a:pt x="21510" y="11817"/>
                </a:cubicBezTo>
                <a:cubicBezTo>
                  <a:pt x="21469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0"/>
                  <a:pt x="21176" y="11297"/>
                </a:cubicBezTo>
                <a:cubicBezTo>
                  <a:pt x="21213" y="11269"/>
                  <a:pt x="21265" y="11190"/>
                  <a:pt x="21290" y="11137"/>
                </a:cubicBezTo>
                <a:cubicBezTo>
                  <a:pt x="21294" y="11128"/>
                  <a:pt x="21295" y="11124"/>
                  <a:pt x="21298" y="11117"/>
                </a:cubicBezTo>
                <a:cubicBezTo>
                  <a:pt x="21294" y="11104"/>
                  <a:pt x="21282" y="11106"/>
                  <a:pt x="21274" y="11097"/>
                </a:cubicBezTo>
                <a:cubicBezTo>
                  <a:pt x="21272" y="11095"/>
                  <a:pt x="21275" y="11078"/>
                  <a:pt x="21274" y="11077"/>
                </a:cubicBezTo>
                <a:cubicBezTo>
                  <a:pt x="21263" y="11067"/>
                  <a:pt x="21251" y="11065"/>
                  <a:pt x="21233" y="11057"/>
                </a:cubicBezTo>
                <a:cubicBezTo>
                  <a:pt x="21211" y="11047"/>
                  <a:pt x="21188" y="11033"/>
                  <a:pt x="21176" y="11017"/>
                </a:cubicBezTo>
                <a:cubicBezTo>
                  <a:pt x="21170" y="11008"/>
                  <a:pt x="21170" y="11005"/>
                  <a:pt x="21168" y="10997"/>
                </a:cubicBezTo>
                <a:cubicBezTo>
                  <a:pt x="21165" y="10989"/>
                  <a:pt x="21158" y="10984"/>
                  <a:pt x="21160" y="10977"/>
                </a:cubicBezTo>
                <a:cubicBezTo>
                  <a:pt x="21167" y="10948"/>
                  <a:pt x="21162" y="10917"/>
                  <a:pt x="21143" y="10917"/>
                </a:cubicBezTo>
                <a:cubicBezTo>
                  <a:pt x="21132" y="10917"/>
                  <a:pt x="21125" y="10906"/>
                  <a:pt x="21119" y="10897"/>
                </a:cubicBezTo>
                <a:cubicBezTo>
                  <a:pt x="21113" y="10888"/>
                  <a:pt x="21111" y="10872"/>
                  <a:pt x="21111" y="10857"/>
                </a:cubicBezTo>
                <a:cubicBezTo>
                  <a:pt x="21111" y="10827"/>
                  <a:pt x="21122" y="10802"/>
                  <a:pt x="21143" y="10758"/>
                </a:cubicBezTo>
                <a:cubicBezTo>
                  <a:pt x="21170" y="10703"/>
                  <a:pt x="21183" y="10703"/>
                  <a:pt x="21209" y="10758"/>
                </a:cubicBezTo>
                <a:cubicBezTo>
                  <a:pt x="21219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4" y="9888"/>
                  <a:pt x="21510" y="9878"/>
                </a:cubicBezTo>
                <a:cubicBezTo>
                  <a:pt x="21527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0"/>
                  <a:pt x="21583" y="2340"/>
                </a:cubicBezTo>
                <a:cubicBezTo>
                  <a:pt x="21560" y="2249"/>
                  <a:pt x="21508" y="2116"/>
                  <a:pt x="21412" y="1880"/>
                </a:cubicBezTo>
                <a:cubicBezTo>
                  <a:pt x="21209" y="1383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5"/>
                  <a:pt x="838" y="1700"/>
                </a:cubicBezTo>
                <a:lnTo>
                  <a:pt x="1058" y="2220"/>
                </a:lnTo>
                <a:lnTo>
                  <a:pt x="2522" y="2220"/>
                </a:lnTo>
                <a:cubicBezTo>
                  <a:pt x="3482" y="2220"/>
                  <a:pt x="3829" y="2227"/>
                  <a:pt x="3946" y="2260"/>
                </a:cubicBezTo>
                <a:cubicBezTo>
                  <a:pt x="3984" y="2271"/>
                  <a:pt x="3992" y="2282"/>
                  <a:pt x="3994" y="2300"/>
                </a:cubicBezTo>
                <a:cubicBezTo>
                  <a:pt x="3999" y="2328"/>
                  <a:pt x="3999" y="2346"/>
                  <a:pt x="3994" y="2360"/>
                </a:cubicBezTo>
                <a:cubicBezTo>
                  <a:pt x="3992" y="2366"/>
                  <a:pt x="3991" y="2376"/>
                  <a:pt x="3986" y="2380"/>
                </a:cubicBezTo>
                <a:cubicBezTo>
                  <a:pt x="3981" y="2383"/>
                  <a:pt x="3977" y="2380"/>
                  <a:pt x="3970" y="2380"/>
                </a:cubicBezTo>
                <a:cubicBezTo>
                  <a:pt x="3965" y="2380"/>
                  <a:pt x="3958" y="2392"/>
                  <a:pt x="3954" y="2400"/>
                </a:cubicBezTo>
                <a:cubicBezTo>
                  <a:pt x="3950" y="2408"/>
                  <a:pt x="3949" y="2410"/>
                  <a:pt x="3946" y="2440"/>
                </a:cubicBezTo>
                <a:cubicBezTo>
                  <a:pt x="3927" y="2618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0"/>
                </a:lnTo>
                <a:lnTo>
                  <a:pt x="911" y="2180"/>
                </a:lnTo>
                <a:cubicBezTo>
                  <a:pt x="875" y="2087"/>
                  <a:pt x="854" y="2010"/>
                  <a:pt x="846" y="1960"/>
                </a:cubicBezTo>
                <a:cubicBezTo>
                  <a:pt x="843" y="1943"/>
                  <a:pt x="844" y="1926"/>
                  <a:pt x="846" y="1920"/>
                </a:cubicBezTo>
                <a:cubicBezTo>
                  <a:pt x="850" y="1908"/>
                  <a:pt x="848" y="1901"/>
                  <a:pt x="846" y="1900"/>
                </a:cubicBezTo>
                <a:cubicBezTo>
                  <a:pt x="844" y="1899"/>
                  <a:pt x="837" y="1890"/>
                  <a:pt x="830" y="1900"/>
                </a:cubicBezTo>
                <a:cubicBezTo>
                  <a:pt x="816" y="1919"/>
                  <a:pt x="754" y="1805"/>
                  <a:pt x="691" y="1640"/>
                </a:cubicBezTo>
                <a:cubicBezTo>
                  <a:pt x="629" y="1475"/>
                  <a:pt x="571" y="1341"/>
                  <a:pt x="561" y="1341"/>
                </a:cubicBezTo>
                <a:cubicBezTo>
                  <a:pt x="552" y="1341"/>
                  <a:pt x="453" y="1587"/>
                  <a:pt x="334" y="1880"/>
                </a:cubicBezTo>
                <a:lnTo>
                  <a:pt x="114" y="2400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6"/>
                  <a:pt x="513" y="10857"/>
                </a:cubicBezTo>
                <a:cubicBezTo>
                  <a:pt x="505" y="10992"/>
                  <a:pt x="498" y="11069"/>
                  <a:pt x="496" y="11017"/>
                </a:cubicBezTo>
                <a:cubicBezTo>
                  <a:pt x="494" y="10964"/>
                  <a:pt x="474" y="10917"/>
                  <a:pt x="456" y="10917"/>
                </a:cubicBezTo>
                <a:cubicBezTo>
                  <a:pt x="451" y="10917"/>
                  <a:pt x="451" y="10913"/>
                  <a:pt x="447" y="10917"/>
                </a:cubicBezTo>
                <a:cubicBezTo>
                  <a:pt x="437" y="10928"/>
                  <a:pt x="434" y="10963"/>
                  <a:pt x="439" y="10997"/>
                </a:cubicBezTo>
                <a:cubicBezTo>
                  <a:pt x="447" y="11048"/>
                  <a:pt x="433" y="11085"/>
                  <a:pt x="399" y="11097"/>
                </a:cubicBezTo>
                <a:cubicBezTo>
                  <a:pt x="381" y="11103"/>
                  <a:pt x="367" y="11114"/>
                  <a:pt x="358" y="11137"/>
                </a:cubicBezTo>
                <a:cubicBezTo>
                  <a:pt x="349" y="11159"/>
                  <a:pt x="342" y="11177"/>
                  <a:pt x="342" y="11217"/>
                </a:cubicBezTo>
                <a:cubicBezTo>
                  <a:pt x="341" y="11381"/>
                  <a:pt x="298" y="11517"/>
                  <a:pt x="236" y="11517"/>
                </a:cubicBezTo>
                <a:cubicBezTo>
                  <a:pt x="199" y="11517"/>
                  <a:pt x="179" y="11544"/>
                  <a:pt x="179" y="11617"/>
                </a:cubicBezTo>
                <a:cubicBezTo>
                  <a:pt x="179" y="11673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2"/>
                  <a:pt x="399" y="20174"/>
                </a:cubicBezTo>
                <a:cubicBezTo>
                  <a:pt x="411" y="20199"/>
                  <a:pt x="420" y="20229"/>
                  <a:pt x="431" y="20254"/>
                </a:cubicBezTo>
                <a:cubicBezTo>
                  <a:pt x="436" y="20251"/>
                  <a:pt x="443" y="20237"/>
                  <a:pt x="447" y="20234"/>
                </a:cubicBezTo>
                <a:cubicBezTo>
                  <a:pt x="459" y="20225"/>
                  <a:pt x="471" y="20227"/>
                  <a:pt x="480" y="20234"/>
                </a:cubicBezTo>
                <a:cubicBezTo>
                  <a:pt x="497" y="20244"/>
                  <a:pt x="507" y="20297"/>
                  <a:pt x="513" y="20354"/>
                </a:cubicBezTo>
                <a:cubicBezTo>
                  <a:pt x="516" y="20388"/>
                  <a:pt x="513" y="20413"/>
                  <a:pt x="513" y="20454"/>
                </a:cubicBezTo>
                <a:cubicBezTo>
                  <a:pt x="513" y="20471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49"/>
                  <a:pt x="4417" y="20434"/>
                </a:cubicBezTo>
                <a:cubicBezTo>
                  <a:pt x="4426" y="20278"/>
                  <a:pt x="4440" y="20249"/>
                  <a:pt x="4474" y="20254"/>
                </a:cubicBezTo>
                <a:cubicBezTo>
                  <a:pt x="4494" y="20256"/>
                  <a:pt x="4513" y="20250"/>
                  <a:pt x="4523" y="20254"/>
                </a:cubicBezTo>
                <a:cubicBezTo>
                  <a:pt x="4534" y="20257"/>
                  <a:pt x="4536" y="20266"/>
                  <a:pt x="4539" y="20274"/>
                </a:cubicBezTo>
                <a:cubicBezTo>
                  <a:pt x="4544" y="20286"/>
                  <a:pt x="4534" y="20319"/>
                  <a:pt x="4523" y="20354"/>
                </a:cubicBezTo>
                <a:cubicBezTo>
                  <a:pt x="4540" y="20310"/>
                  <a:pt x="4567" y="20274"/>
                  <a:pt x="4580" y="20274"/>
                </a:cubicBezTo>
                <a:cubicBezTo>
                  <a:pt x="4588" y="20274"/>
                  <a:pt x="4596" y="20253"/>
                  <a:pt x="4596" y="20234"/>
                </a:cubicBezTo>
                <a:cubicBezTo>
                  <a:pt x="4596" y="20214"/>
                  <a:pt x="4604" y="20194"/>
                  <a:pt x="4613" y="20194"/>
                </a:cubicBezTo>
                <a:cubicBezTo>
                  <a:pt x="4621" y="20194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1"/>
                  <a:pt x="4865" y="11517"/>
                </a:cubicBezTo>
                <a:cubicBezTo>
                  <a:pt x="4854" y="11512"/>
                  <a:pt x="4841" y="11517"/>
                  <a:pt x="4824" y="11517"/>
                </a:cubicBezTo>
                <a:cubicBezTo>
                  <a:pt x="4805" y="11517"/>
                  <a:pt x="4787" y="11506"/>
                  <a:pt x="4775" y="11497"/>
                </a:cubicBezTo>
                <a:cubicBezTo>
                  <a:pt x="4770" y="11492"/>
                  <a:pt x="4763" y="11485"/>
                  <a:pt x="4759" y="11477"/>
                </a:cubicBezTo>
                <a:cubicBezTo>
                  <a:pt x="4747" y="11452"/>
                  <a:pt x="4744" y="11426"/>
                  <a:pt x="4743" y="11357"/>
                </a:cubicBezTo>
                <a:cubicBezTo>
                  <a:pt x="4742" y="11310"/>
                  <a:pt x="4740" y="11250"/>
                  <a:pt x="4743" y="11177"/>
                </a:cubicBezTo>
                <a:cubicBezTo>
                  <a:pt x="4744" y="11158"/>
                  <a:pt x="4744" y="11129"/>
                  <a:pt x="4743" y="11117"/>
                </a:cubicBezTo>
                <a:cubicBezTo>
                  <a:pt x="4742" y="11104"/>
                  <a:pt x="4738" y="11104"/>
                  <a:pt x="4735" y="11097"/>
                </a:cubicBezTo>
                <a:cubicBezTo>
                  <a:pt x="4727" y="11083"/>
                  <a:pt x="4721" y="11073"/>
                  <a:pt x="4702" y="11077"/>
                </a:cubicBezTo>
                <a:cubicBezTo>
                  <a:pt x="4673" y="11083"/>
                  <a:pt x="4647" y="11098"/>
                  <a:pt x="4629" y="11097"/>
                </a:cubicBezTo>
                <a:cubicBezTo>
                  <a:pt x="4611" y="11095"/>
                  <a:pt x="4597" y="11090"/>
                  <a:pt x="4588" y="11077"/>
                </a:cubicBezTo>
                <a:cubicBezTo>
                  <a:pt x="4584" y="11070"/>
                  <a:pt x="4583" y="11047"/>
                  <a:pt x="4580" y="11037"/>
                </a:cubicBezTo>
                <a:cubicBezTo>
                  <a:pt x="4578" y="11031"/>
                  <a:pt x="4573" y="11024"/>
                  <a:pt x="4572" y="11017"/>
                </a:cubicBezTo>
                <a:cubicBezTo>
                  <a:pt x="4569" y="10988"/>
                  <a:pt x="4572" y="10945"/>
                  <a:pt x="4572" y="10897"/>
                </a:cubicBezTo>
                <a:cubicBezTo>
                  <a:pt x="4572" y="10794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6" y="10301"/>
                  <a:pt x="4784" y="10278"/>
                </a:cubicBezTo>
                <a:cubicBezTo>
                  <a:pt x="4799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8" y="10061"/>
                  <a:pt x="4784" y="10058"/>
                </a:cubicBezTo>
                <a:cubicBezTo>
                  <a:pt x="4804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5"/>
                  <a:pt x="4930" y="8498"/>
                </a:cubicBezTo>
                <a:cubicBezTo>
                  <a:pt x="4926" y="7860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7"/>
                  <a:pt x="4938" y="2760"/>
                </a:cubicBezTo>
                <a:cubicBezTo>
                  <a:pt x="4940" y="2643"/>
                  <a:pt x="4943" y="2519"/>
                  <a:pt x="4946" y="2460"/>
                </a:cubicBezTo>
                <a:cubicBezTo>
                  <a:pt x="4949" y="2414"/>
                  <a:pt x="4951" y="2382"/>
                  <a:pt x="4954" y="2360"/>
                </a:cubicBezTo>
                <a:cubicBezTo>
                  <a:pt x="4958" y="2336"/>
                  <a:pt x="4958" y="2310"/>
                  <a:pt x="4962" y="2300"/>
                </a:cubicBezTo>
                <a:cubicBezTo>
                  <a:pt x="4961" y="2297"/>
                  <a:pt x="4956" y="2300"/>
                  <a:pt x="4954" y="2300"/>
                </a:cubicBezTo>
                <a:cubicBezTo>
                  <a:pt x="4946" y="2300"/>
                  <a:pt x="4946" y="2284"/>
                  <a:pt x="4946" y="2260"/>
                </a:cubicBezTo>
                <a:cubicBezTo>
                  <a:pt x="4946" y="2255"/>
                  <a:pt x="4941" y="2229"/>
                  <a:pt x="4938" y="2220"/>
                </a:cubicBezTo>
                <a:cubicBezTo>
                  <a:pt x="4933" y="2215"/>
                  <a:pt x="4925" y="2210"/>
                  <a:pt x="4922" y="2200"/>
                </a:cubicBezTo>
                <a:cubicBezTo>
                  <a:pt x="4918" y="2189"/>
                  <a:pt x="4915" y="2175"/>
                  <a:pt x="4914" y="2160"/>
                </a:cubicBezTo>
                <a:cubicBezTo>
                  <a:pt x="4885" y="2085"/>
                  <a:pt x="4850" y="1997"/>
                  <a:pt x="4832" y="1980"/>
                </a:cubicBezTo>
                <a:cubicBezTo>
                  <a:pt x="4821" y="1991"/>
                  <a:pt x="4805" y="1970"/>
                  <a:pt x="4792" y="1940"/>
                </a:cubicBezTo>
                <a:cubicBezTo>
                  <a:pt x="4789" y="1933"/>
                  <a:pt x="4787" y="1927"/>
                  <a:pt x="4784" y="1920"/>
                </a:cubicBezTo>
                <a:cubicBezTo>
                  <a:pt x="4777" y="1899"/>
                  <a:pt x="4773" y="1887"/>
                  <a:pt x="4767" y="1860"/>
                </a:cubicBezTo>
                <a:cubicBezTo>
                  <a:pt x="4761" y="1831"/>
                  <a:pt x="4754" y="1792"/>
                  <a:pt x="4751" y="1760"/>
                </a:cubicBezTo>
                <a:cubicBezTo>
                  <a:pt x="4725" y="1699"/>
                  <a:pt x="4702" y="1640"/>
                  <a:pt x="4694" y="1640"/>
                </a:cubicBezTo>
                <a:cubicBezTo>
                  <a:pt x="4688" y="1640"/>
                  <a:pt x="4678" y="1625"/>
                  <a:pt x="4678" y="1600"/>
                </a:cubicBezTo>
                <a:cubicBezTo>
                  <a:pt x="4678" y="1586"/>
                  <a:pt x="4675" y="1578"/>
                  <a:pt x="4670" y="1560"/>
                </a:cubicBezTo>
                <a:cubicBezTo>
                  <a:pt x="4659" y="1556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2"/>
                  <a:pt x="11926" y="1720"/>
                </a:cubicBezTo>
                <a:lnTo>
                  <a:pt x="12138" y="2220"/>
                </a:lnTo>
                <a:lnTo>
                  <a:pt x="13578" y="2240"/>
                </a:lnTo>
                <a:cubicBezTo>
                  <a:pt x="14368" y="2247"/>
                  <a:pt x="15004" y="2257"/>
                  <a:pt x="15001" y="2280"/>
                </a:cubicBezTo>
                <a:cubicBezTo>
                  <a:pt x="14998" y="2302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0"/>
                </a:lnTo>
                <a:lnTo>
                  <a:pt x="12024" y="2280"/>
                </a:lnTo>
                <a:cubicBezTo>
                  <a:pt x="12001" y="2228"/>
                  <a:pt x="11987" y="2161"/>
                  <a:pt x="11983" y="2120"/>
                </a:cubicBezTo>
                <a:cubicBezTo>
                  <a:pt x="11982" y="2105"/>
                  <a:pt x="11981" y="2088"/>
                  <a:pt x="11983" y="2080"/>
                </a:cubicBezTo>
                <a:cubicBezTo>
                  <a:pt x="11981" y="2086"/>
                  <a:pt x="11969" y="2075"/>
                  <a:pt x="11959" y="2060"/>
                </a:cubicBezTo>
                <a:cubicBezTo>
                  <a:pt x="11948" y="2045"/>
                  <a:pt x="11935" y="2012"/>
                  <a:pt x="11918" y="1980"/>
                </a:cubicBezTo>
                <a:cubicBezTo>
                  <a:pt x="11885" y="1916"/>
                  <a:pt x="11841" y="1829"/>
                  <a:pt x="11796" y="1720"/>
                </a:cubicBezTo>
                <a:lnTo>
                  <a:pt x="11633" y="1321"/>
                </a:lnTo>
                <a:lnTo>
                  <a:pt x="11414" y="1860"/>
                </a:lnTo>
                <a:cubicBezTo>
                  <a:pt x="11291" y="2159"/>
                  <a:pt x="11186" y="2378"/>
                  <a:pt x="11186" y="2340"/>
                </a:cubicBezTo>
                <a:cubicBezTo>
                  <a:pt x="11186" y="2319"/>
                  <a:pt x="11182" y="2305"/>
                  <a:pt x="11178" y="2300"/>
                </a:cubicBezTo>
                <a:cubicBezTo>
                  <a:pt x="11173" y="2294"/>
                  <a:pt x="11170" y="2288"/>
                  <a:pt x="11162" y="2300"/>
                </a:cubicBezTo>
                <a:cubicBezTo>
                  <a:pt x="11142" y="2331"/>
                  <a:pt x="11142" y="2363"/>
                  <a:pt x="11162" y="2380"/>
                </a:cubicBezTo>
                <a:cubicBezTo>
                  <a:pt x="11168" y="2384"/>
                  <a:pt x="11174" y="2435"/>
                  <a:pt x="11178" y="2560"/>
                </a:cubicBezTo>
                <a:cubicBezTo>
                  <a:pt x="11188" y="2933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4"/>
                  <a:pt x="11519" y="10837"/>
                </a:cubicBezTo>
                <a:cubicBezTo>
                  <a:pt x="11517" y="10842"/>
                  <a:pt x="11513" y="10838"/>
                  <a:pt x="11511" y="10837"/>
                </a:cubicBezTo>
                <a:cubicBezTo>
                  <a:pt x="11510" y="10834"/>
                  <a:pt x="11504" y="10841"/>
                  <a:pt x="11503" y="10837"/>
                </a:cubicBezTo>
                <a:cubicBezTo>
                  <a:pt x="11500" y="10821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8" y="10733"/>
                  <a:pt x="11463" y="10937"/>
                </a:cubicBezTo>
                <a:cubicBezTo>
                  <a:pt x="11463" y="10966"/>
                  <a:pt x="11457" y="10998"/>
                  <a:pt x="11454" y="11017"/>
                </a:cubicBezTo>
                <a:cubicBezTo>
                  <a:pt x="11452" y="11035"/>
                  <a:pt x="11452" y="11047"/>
                  <a:pt x="11446" y="11057"/>
                </a:cubicBezTo>
                <a:cubicBezTo>
                  <a:pt x="11444" y="11060"/>
                  <a:pt x="11440" y="11054"/>
                  <a:pt x="11438" y="11057"/>
                </a:cubicBezTo>
                <a:cubicBezTo>
                  <a:pt x="11426" y="11069"/>
                  <a:pt x="11410" y="11077"/>
                  <a:pt x="11381" y="11077"/>
                </a:cubicBezTo>
                <a:cubicBezTo>
                  <a:pt x="11368" y="11077"/>
                  <a:pt x="11350" y="11073"/>
                  <a:pt x="11340" y="11077"/>
                </a:cubicBezTo>
                <a:cubicBezTo>
                  <a:pt x="11325" y="11082"/>
                  <a:pt x="11315" y="11103"/>
                  <a:pt x="11308" y="11117"/>
                </a:cubicBezTo>
                <a:cubicBezTo>
                  <a:pt x="11305" y="11127"/>
                  <a:pt x="11300" y="11142"/>
                  <a:pt x="11300" y="11157"/>
                </a:cubicBezTo>
                <a:cubicBezTo>
                  <a:pt x="11300" y="11202"/>
                  <a:pt x="11309" y="11254"/>
                  <a:pt x="11324" y="11257"/>
                </a:cubicBezTo>
                <a:cubicBezTo>
                  <a:pt x="11335" y="11258"/>
                  <a:pt x="11349" y="11252"/>
                  <a:pt x="11349" y="11257"/>
                </a:cubicBezTo>
                <a:cubicBezTo>
                  <a:pt x="11348" y="11262"/>
                  <a:pt x="11335" y="11266"/>
                  <a:pt x="11324" y="11277"/>
                </a:cubicBezTo>
                <a:cubicBezTo>
                  <a:pt x="11309" y="11292"/>
                  <a:pt x="11300" y="11357"/>
                  <a:pt x="11300" y="11417"/>
                </a:cubicBezTo>
                <a:cubicBezTo>
                  <a:pt x="11300" y="11456"/>
                  <a:pt x="11300" y="11481"/>
                  <a:pt x="11292" y="11497"/>
                </a:cubicBezTo>
                <a:cubicBezTo>
                  <a:pt x="11284" y="11512"/>
                  <a:pt x="11269" y="11520"/>
                  <a:pt x="11251" y="11517"/>
                </a:cubicBezTo>
                <a:cubicBezTo>
                  <a:pt x="11229" y="11512"/>
                  <a:pt x="11210" y="11516"/>
                  <a:pt x="11194" y="11517"/>
                </a:cubicBezTo>
                <a:cubicBezTo>
                  <a:pt x="11178" y="11517"/>
                  <a:pt x="11164" y="11512"/>
                  <a:pt x="11153" y="11517"/>
                </a:cubicBezTo>
                <a:cubicBezTo>
                  <a:pt x="11143" y="11521"/>
                  <a:pt x="11134" y="11527"/>
                  <a:pt x="11129" y="11537"/>
                </a:cubicBezTo>
                <a:cubicBezTo>
                  <a:pt x="11124" y="11546"/>
                  <a:pt x="11121" y="11562"/>
                  <a:pt x="11121" y="11577"/>
                </a:cubicBezTo>
                <a:cubicBezTo>
                  <a:pt x="11121" y="11607"/>
                  <a:pt x="11142" y="11637"/>
                  <a:pt x="11162" y="11637"/>
                </a:cubicBezTo>
                <a:cubicBezTo>
                  <a:pt x="11198" y="11637"/>
                  <a:pt x="11198" y="11633"/>
                  <a:pt x="11162" y="11697"/>
                </a:cubicBezTo>
                <a:cubicBezTo>
                  <a:pt x="11127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2" y="20080"/>
                  <a:pt x="11463" y="20114"/>
                </a:cubicBezTo>
                <a:cubicBezTo>
                  <a:pt x="11465" y="20145"/>
                  <a:pt x="11465" y="20175"/>
                  <a:pt x="11471" y="20194"/>
                </a:cubicBezTo>
                <a:cubicBezTo>
                  <a:pt x="11474" y="20198"/>
                  <a:pt x="11476" y="20194"/>
                  <a:pt x="11479" y="20194"/>
                </a:cubicBezTo>
                <a:cubicBezTo>
                  <a:pt x="11490" y="20194"/>
                  <a:pt x="11500" y="20219"/>
                  <a:pt x="11503" y="20234"/>
                </a:cubicBezTo>
                <a:cubicBezTo>
                  <a:pt x="11504" y="20236"/>
                  <a:pt x="11509" y="20230"/>
                  <a:pt x="11511" y="20234"/>
                </a:cubicBezTo>
                <a:cubicBezTo>
                  <a:pt x="11521" y="20238"/>
                  <a:pt x="11532" y="20252"/>
                  <a:pt x="11544" y="20254"/>
                </a:cubicBezTo>
                <a:cubicBezTo>
                  <a:pt x="11587" y="20258"/>
                  <a:pt x="11627" y="20271"/>
                  <a:pt x="11633" y="20274"/>
                </a:cubicBezTo>
                <a:cubicBezTo>
                  <a:pt x="11640" y="20276"/>
                  <a:pt x="11646" y="20348"/>
                  <a:pt x="11641" y="20454"/>
                </a:cubicBezTo>
                <a:cubicBezTo>
                  <a:pt x="11640" y="20483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9" y="20646"/>
                  <a:pt x="11764" y="20654"/>
                </a:cubicBezTo>
                <a:cubicBezTo>
                  <a:pt x="11773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4"/>
                </a:lnTo>
                <a:lnTo>
                  <a:pt x="15668" y="20274"/>
                </a:lnTo>
                <a:cubicBezTo>
                  <a:pt x="15714" y="20198"/>
                  <a:pt x="15961" y="19579"/>
                  <a:pt x="16043" y="19355"/>
                </a:cubicBezTo>
                <a:cubicBezTo>
                  <a:pt x="16041" y="19250"/>
                  <a:pt x="16043" y="19177"/>
                  <a:pt x="16035" y="19155"/>
                </a:cubicBezTo>
                <a:cubicBezTo>
                  <a:pt x="16033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5" y="18975"/>
                </a:lnTo>
                <a:lnTo>
                  <a:pt x="16043" y="15236"/>
                </a:lnTo>
                <a:lnTo>
                  <a:pt x="16043" y="11497"/>
                </a:lnTo>
                <a:lnTo>
                  <a:pt x="15969" y="11537"/>
                </a:lnTo>
                <a:cubicBezTo>
                  <a:pt x="15913" y="11559"/>
                  <a:pt x="15851" y="11495"/>
                  <a:pt x="15839" y="11437"/>
                </a:cubicBezTo>
                <a:cubicBezTo>
                  <a:pt x="15837" y="11427"/>
                  <a:pt x="15830" y="11426"/>
                  <a:pt x="15831" y="11417"/>
                </a:cubicBezTo>
                <a:cubicBezTo>
                  <a:pt x="15832" y="11407"/>
                  <a:pt x="15842" y="11385"/>
                  <a:pt x="15847" y="11377"/>
                </a:cubicBezTo>
                <a:cubicBezTo>
                  <a:pt x="15860" y="11357"/>
                  <a:pt x="15872" y="11290"/>
                  <a:pt x="15872" y="11217"/>
                </a:cubicBezTo>
                <a:cubicBezTo>
                  <a:pt x="15872" y="11164"/>
                  <a:pt x="15865" y="11137"/>
                  <a:pt x="15856" y="11117"/>
                </a:cubicBezTo>
                <a:cubicBezTo>
                  <a:pt x="15852" y="11106"/>
                  <a:pt x="15846" y="11081"/>
                  <a:pt x="15839" y="11077"/>
                </a:cubicBezTo>
                <a:cubicBezTo>
                  <a:pt x="15832" y="11072"/>
                  <a:pt x="15826" y="11077"/>
                  <a:pt x="15815" y="11077"/>
                </a:cubicBezTo>
                <a:cubicBezTo>
                  <a:pt x="15785" y="11077"/>
                  <a:pt x="15750" y="11105"/>
                  <a:pt x="15742" y="11137"/>
                </a:cubicBezTo>
                <a:cubicBezTo>
                  <a:pt x="15739" y="11146"/>
                  <a:pt x="15738" y="11154"/>
                  <a:pt x="15734" y="11157"/>
                </a:cubicBezTo>
                <a:cubicBezTo>
                  <a:pt x="15725" y="11165"/>
                  <a:pt x="15715" y="11144"/>
                  <a:pt x="15701" y="11097"/>
                </a:cubicBezTo>
                <a:cubicBezTo>
                  <a:pt x="15693" y="11070"/>
                  <a:pt x="15682" y="11047"/>
                  <a:pt x="15677" y="11037"/>
                </a:cubicBezTo>
                <a:cubicBezTo>
                  <a:pt x="15674" y="11032"/>
                  <a:pt x="15670" y="11037"/>
                  <a:pt x="15668" y="11037"/>
                </a:cubicBezTo>
                <a:cubicBezTo>
                  <a:pt x="15668" y="11043"/>
                  <a:pt x="15670" y="11055"/>
                  <a:pt x="15668" y="11057"/>
                </a:cubicBezTo>
                <a:cubicBezTo>
                  <a:pt x="15667" y="11059"/>
                  <a:pt x="15663" y="11059"/>
                  <a:pt x="15660" y="11057"/>
                </a:cubicBezTo>
                <a:cubicBezTo>
                  <a:pt x="15655" y="11053"/>
                  <a:pt x="15644" y="11035"/>
                  <a:pt x="15636" y="11017"/>
                </a:cubicBezTo>
                <a:cubicBezTo>
                  <a:pt x="15627" y="10996"/>
                  <a:pt x="15624" y="10968"/>
                  <a:pt x="15620" y="10937"/>
                </a:cubicBezTo>
                <a:cubicBezTo>
                  <a:pt x="15615" y="10905"/>
                  <a:pt x="15611" y="10869"/>
                  <a:pt x="15611" y="10837"/>
                </a:cubicBezTo>
                <a:cubicBezTo>
                  <a:pt x="15612" y="10773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6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5" y="2800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0"/>
                  <a:pt x="16026" y="2440"/>
                </a:cubicBezTo>
                <a:cubicBezTo>
                  <a:pt x="16029" y="2440"/>
                  <a:pt x="16033" y="2429"/>
                  <a:pt x="16035" y="2420"/>
                </a:cubicBezTo>
                <a:cubicBezTo>
                  <a:pt x="16041" y="2393"/>
                  <a:pt x="16042" y="2329"/>
                  <a:pt x="16043" y="2260"/>
                </a:cubicBezTo>
                <a:cubicBezTo>
                  <a:pt x="16036" y="2230"/>
                  <a:pt x="16009" y="2181"/>
                  <a:pt x="15978" y="2120"/>
                </a:cubicBezTo>
                <a:cubicBezTo>
                  <a:pt x="15950" y="2065"/>
                  <a:pt x="15930" y="2009"/>
                  <a:pt x="15921" y="1980"/>
                </a:cubicBezTo>
                <a:cubicBezTo>
                  <a:pt x="15885" y="1968"/>
                  <a:pt x="15868" y="1919"/>
                  <a:pt x="15864" y="1820"/>
                </a:cubicBezTo>
                <a:cubicBezTo>
                  <a:pt x="15832" y="1738"/>
                  <a:pt x="15800" y="1656"/>
                  <a:pt x="15758" y="1560"/>
                </a:cubicBezTo>
                <a:cubicBezTo>
                  <a:pt x="15745" y="1556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0"/>
                </a:moveTo>
                <a:cubicBezTo>
                  <a:pt x="4966" y="2350"/>
                  <a:pt x="4966" y="2365"/>
                  <a:pt x="4962" y="2380"/>
                </a:cubicBezTo>
                <a:cubicBezTo>
                  <a:pt x="4955" y="2410"/>
                  <a:pt x="4958" y="2440"/>
                  <a:pt x="4971" y="2440"/>
                </a:cubicBezTo>
                <a:cubicBezTo>
                  <a:pt x="4975" y="2440"/>
                  <a:pt x="4975" y="2425"/>
                  <a:pt x="4979" y="2420"/>
                </a:cubicBezTo>
                <a:cubicBezTo>
                  <a:pt x="4981" y="2416"/>
                  <a:pt x="4985" y="2425"/>
                  <a:pt x="4987" y="2420"/>
                </a:cubicBezTo>
                <a:cubicBezTo>
                  <a:pt x="4978" y="2400"/>
                  <a:pt x="4971" y="2362"/>
                  <a:pt x="4971" y="2340"/>
                </a:cubicBezTo>
                <a:close/>
                <a:moveTo>
                  <a:pt x="19134" y="2420"/>
                </a:moveTo>
                <a:cubicBezTo>
                  <a:pt x="20021" y="2411"/>
                  <a:pt x="20564" y="2427"/>
                  <a:pt x="20574" y="2460"/>
                </a:cubicBezTo>
                <a:cubicBezTo>
                  <a:pt x="20582" y="2488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2"/>
                  <a:pt x="17694" y="2580"/>
                </a:cubicBezTo>
                <a:lnTo>
                  <a:pt x="17702" y="2440"/>
                </a:lnTo>
                <a:lnTo>
                  <a:pt x="19134" y="2420"/>
                </a:lnTo>
                <a:close/>
                <a:moveTo>
                  <a:pt x="6443" y="2440"/>
                </a:moveTo>
                <a:lnTo>
                  <a:pt x="7883" y="2440"/>
                </a:lnTo>
                <a:lnTo>
                  <a:pt x="9315" y="2440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0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3" name="幻灯片编号"/>
          <p:cNvSpPr txBox="1"/>
          <p:nvPr>
            <p:ph type="sldNum" sz="quarter" idx="2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</p:spPr>
        <p:txBody>
          <a:bodyPr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" name="线条"/>
          <p:cNvSpPr/>
          <p:nvPr/>
        </p:nvSpPr>
        <p:spPr>
          <a:xfrm>
            <a:off x="768507" y="9159279"/>
            <a:ext cx="10686426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" name="正文级别 1…"/>
          <p:cNvSpPr txBox="1"/>
          <p:nvPr>
            <p:ph type="body" sz="quarter" idx="1" hasCustomPrompt="1"/>
          </p:nvPr>
        </p:nvSpPr>
        <p:spPr>
          <a:xfrm>
            <a:off x="762000" y="762000"/>
            <a:ext cx="11467783" cy="609856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Financial Risks across Stock and Bond Markets"/>
          <p:cNvSpPr txBox="1"/>
          <p:nvPr/>
        </p:nvSpPr>
        <p:spPr>
          <a:xfrm>
            <a:off x="767841" y="9225726"/>
            <a:ext cx="758920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66674">
              <a:defRPr sz="24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Group 10 HW for Digital Economy &amp; Decision Analytics</a:t>
            </a:r>
          </a:p>
        </p:txBody>
      </p:sp>
      <p:pic>
        <p:nvPicPr>
          <p:cNvPr id="44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rcRect l="697" t="3795" r="2096" b="4605"/>
          <a:stretch>
            <a:fillRect/>
          </a:stretch>
        </p:blipFill>
        <p:spPr>
          <a:xfrm>
            <a:off x="11716231" y="8944886"/>
            <a:ext cx="1053708" cy="42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7"/>
                  <a:pt x="5670" y="1560"/>
                </a:cubicBezTo>
                <a:cubicBezTo>
                  <a:pt x="5661" y="1583"/>
                  <a:pt x="5649" y="1598"/>
                  <a:pt x="5638" y="1620"/>
                </a:cubicBezTo>
                <a:cubicBezTo>
                  <a:pt x="5620" y="1654"/>
                  <a:pt x="5596" y="1706"/>
                  <a:pt x="5573" y="1760"/>
                </a:cubicBezTo>
                <a:cubicBezTo>
                  <a:pt x="5572" y="1867"/>
                  <a:pt x="5566" y="1922"/>
                  <a:pt x="5548" y="1940"/>
                </a:cubicBezTo>
                <a:cubicBezTo>
                  <a:pt x="5537" y="1960"/>
                  <a:pt x="5522" y="1959"/>
                  <a:pt x="5491" y="1960"/>
                </a:cubicBezTo>
                <a:cubicBezTo>
                  <a:pt x="5473" y="2001"/>
                  <a:pt x="5451" y="2058"/>
                  <a:pt x="5434" y="2100"/>
                </a:cubicBezTo>
                <a:cubicBezTo>
                  <a:pt x="5407" y="2387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3"/>
                  <a:pt x="5727" y="10917"/>
                </a:cubicBezTo>
                <a:cubicBezTo>
                  <a:pt x="5727" y="11055"/>
                  <a:pt x="5725" y="11077"/>
                  <a:pt x="5654" y="11077"/>
                </a:cubicBezTo>
                <a:cubicBezTo>
                  <a:pt x="5616" y="11077"/>
                  <a:pt x="5591" y="11089"/>
                  <a:pt x="5581" y="11117"/>
                </a:cubicBezTo>
                <a:cubicBezTo>
                  <a:pt x="5571" y="11145"/>
                  <a:pt x="5573" y="11190"/>
                  <a:pt x="5573" y="11297"/>
                </a:cubicBezTo>
                <a:cubicBezTo>
                  <a:pt x="5573" y="11459"/>
                  <a:pt x="5575" y="11506"/>
                  <a:pt x="5540" y="11517"/>
                </a:cubicBezTo>
                <a:cubicBezTo>
                  <a:pt x="5528" y="11520"/>
                  <a:pt x="5512" y="11517"/>
                  <a:pt x="5491" y="11517"/>
                </a:cubicBezTo>
                <a:lnTo>
                  <a:pt x="5402" y="11517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1"/>
                  <a:pt x="5727" y="20094"/>
                </a:cubicBezTo>
                <a:cubicBezTo>
                  <a:pt x="5740" y="20127"/>
                  <a:pt x="5755" y="20176"/>
                  <a:pt x="5768" y="20194"/>
                </a:cubicBezTo>
                <a:cubicBezTo>
                  <a:pt x="5780" y="20210"/>
                  <a:pt x="5790" y="20223"/>
                  <a:pt x="5800" y="20254"/>
                </a:cubicBezTo>
                <a:cubicBezTo>
                  <a:pt x="5806" y="20252"/>
                  <a:pt x="5810" y="20255"/>
                  <a:pt x="5817" y="20254"/>
                </a:cubicBezTo>
                <a:cubicBezTo>
                  <a:pt x="5904" y="20233"/>
                  <a:pt x="5906" y="20244"/>
                  <a:pt x="5906" y="20414"/>
                </a:cubicBezTo>
                <a:cubicBezTo>
                  <a:pt x="5906" y="20450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49"/>
                  <a:pt x="9746" y="20434"/>
                </a:cubicBezTo>
                <a:cubicBezTo>
                  <a:pt x="9746" y="20423"/>
                  <a:pt x="9765" y="20373"/>
                  <a:pt x="9787" y="20314"/>
                </a:cubicBezTo>
                <a:cubicBezTo>
                  <a:pt x="9781" y="20282"/>
                  <a:pt x="9778" y="20272"/>
                  <a:pt x="9770" y="20254"/>
                </a:cubicBezTo>
                <a:cubicBezTo>
                  <a:pt x="9768" y="20248"/>
                  <a:pt x="9764" y="20236"/>
                  <a:pt x="9762" y="20234"/>
                </a:cubicBezTo>
                <a:cubicBezTo>
                  <a:pt x="9755" y="20222"/>
                  <a:pt x="9746" y="20214"/>
                  <a:pt x="9738" y="20214"/>
                </a:cubicBezTo>
                <a:cubicBezTo>
                  <a:pt x="9731" y="20214"/>
                  <a:pt x="9726" y="20217"/>
                  <a:pt x="9722" y="20214"/>
                </a:cubicBezTo>
                <a:cubicBezTo>
                  <a:pt x="9717" y="20210"/>
                  <a:pt x="9716" y="20200"/>
                  <a:pt x="9713" y="20194"/>
                </a:cubicBezTo>
                <a:cubicBezTo>
                  <a:pt x="9712" y="20189"/>
                  <a:pt x="9706" y="20180"/>
                  <a:pt x="9705" y="20174"/>
                </a:cubicBezTo>
                <a:cubicBezTo>
                  <a:pt x="9705" y="20164"/>
                  <a:pt x="9703" y="20146"/>
                  <a:pt x="9705" y="20134"/>
                </a:cubicBezTo>
                <a:cubicBezTo>
                  <a:pt x="9710" y="20101"/>
                  <a:pt x="9725" y="20075"/>
                  <a:pt x="9738" y="20074"/>
                </a:cubicBezTo>
                <a:cubicBezTo>
                  <a:pt x="9742" y="20073"/>
                  <a:pt x="9750" y="20090"/>
                  <a:pt x="9754" y="20094"/>
                </a:cubicBezTo>
                <a:cubicBezTo>
                  <a:pt x="9772" y="20111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7"/>
                </a:lnTo>
                <a:cubicBezTo>
                  <a:pt x="10037" y="11554"/>
                  <a:pt x="10002" y="11465"/>
                  <a:pt x="9982" y="11397"/>
                </a:cubicBezTo>
                <a:cubicBezTo>
                  <a:pt x="9972" y="11363"/>
                  <a:pt x="9963" y="11341"/>
                  <a:pt x="9958" y="11317"/>
                </a:cubicBezTo>
                <a:cubicBezTo>
                  <a:pt x="9954" y="11292"/>
                  <a:pt x="9956" y="11270"/>
                  <a:pt x="9958" y="11257"/>
                </a:cubicBezTo>
                <a:cubicBezTo>
                  <a:pt x="9962" y="11231"/>
                  <a:pt x="9961" y="11206"/>
                  <a:pt x="9958" y="11197"/>
                </a:cubicBezTo>
                <a:cubicBezTo>
                  <a:pt x="9954" y="11185"/>
                  <a:pt x="9946" y="11185"/>
                  <a:pt x="9933" y="11197"/>
                </a:cubicBezTo>
                <a:cubicBezTo>
                  <a:pt x="9917" y="11212"/>
                  <a:pt x="9896" y="11193"/>
                  <a:pt x="9876" y="11157"/>
                </a:cubicBezTo>
                <a:cubicBezTo>
                  <a:pt x="9856" y="11120"/>
                  <a:pt x="9844" y="11081"/>
                  <a:pt x="9844" y="11037"/>
                </a:cubicBezTo>
                <a:cubicBezTo>
                  <a:pt x="9844" y="11019"/>
                  <a:pt x="9837" y="11009"/>
                  <a:pt x="9827" y="11017"/>
                </a:cubicBezTo>
                <a:cubicBezTo>
                  <a:pt x="9824" y="11020"/>
                  <a:pt x="9814" y="10985"/>
                  <a:pt x="9811" y="10957"/>
                </a:cubicBezTo>
                <a:cubicBezTo>
                  <a:pt x="9807" y="10909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7"/>
                  <a:pt x="10185" y="2240"/>
                </a:cubicBezTo>
                <a:cubicBezTo>
                  <a:pt x="10178" y="2251"/>
                  <a:pt x="10170" y="2266"/>
                  <a:pt x="10161" y="2260"/>
                </a:cubicBezTo>
                <a:cubicBezTo>
                  <a:pt x="10151" y="2253"/>
                  <a:pt x="10137" y="2238"/>
                  <a:pt x="10128" y="2220"/>
                </a:cubicBezTo>
                <a:cubicBezTo>
                  <a:pt x="10125" y="2212"/>
                  <a:pt x="10123" y="2208"/>
                  <a:pt x="10120" y="2200"/>
                </a:cubicBezTo>
                <a:cubicBezTo>
                  <a:pt x="10113" y="2178"/>
                  <a:pt x="10112" y="2142"/>
                  <a:pt x="10112" y="2120"/>
                </a:cubicBezTo>
                <a:cubicBezTo>
                  <a:pt x="10112" y="2109"/>
                  <a:pt x="10110" y="2109"/>
                  <a:pt x="10112" y="2100"/>
                </a:cubicBezTo>
                <a:cubicBezTo>
                  <a:pt x="10120" y="2068"/>
                  <a:pt x="10117" y="2060"/>
                  <a:pt x="10104" y="2080"/>
                </a:cubicBezTo>
                <a:cubicBezTo>
                  <a:pt x="10100" y="2085"/>
                  <a:pt x="10092" y="2079"/>
                  <a:pt x="10088" y="2080"/>
                </a:cubicBezTo>
                <a:cubicBezTo>
                  <a:pt x="10079" y="2080"/>
                  <a:pt x="10072" y="2076"/>
                  <a:pt x="10063" y="2060"/>
                </a:cubicBezTo>
                <a:cubicBezTo>
                  <a:pt x="10060" y="2054"/>
                  <a:pt x="10058" y="2047"/>
                  <a:pt x="10055" y="2040"/>
                </a:cubicBezTo>
                <a:cubicBezTo>
                  <a:pt x="10045" y="2013"/>
                  <a:pt x="10037" y="1968"/>
                  <a:pt x="10039" y="1940"/>
                </a:cubicBezTo>
                <a:cubicBezTo>
                  <a:pt x="10040" y="1929"/>
                  <a:pt x="10044" y="1928"/>
                  <a:pt x="10047" y="1920"/>
                </a:cubicBezTo>
                <a:cubicBezTo>
                  <a:pt x="10056" y="1895"/>
                  <a:pt x="10051" y="1883"/>
                  <a:pt x="10039" y="1900"/>
                </a:cubicBezTo>
                <a:cubicBezTo>
                  <a:pt x="10033" y="1909"/>
                  <a:pt x="10016" y="1888"/>
                  <a:pt x="9990" y="1840"/>
                </a:cubicBezTo>
                <a:cubicBezTo>
                  <a:pt x="9964" y="1792"/>
                  <a:pt x="9926" y="1722"/>
                  <a:pt x="9892" y="1640"/>
                </a:cubicBezTo>
                <a:cubicBezTo>
                  <a:pt x="9825" y="1477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1" y="128"/>
                  <a:pt x="17540" y="141"/>
                </a:cubicBezTo>
                <a:cubicBezTo>
                  <a:pt x="17544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5"/>
                  <a:pt x="17027" y="1560"/>
                </a:cubicBezTo>
                <a:cubicBezTo>
                  <a:pt x="17025" y="1605"/>
                  <a:pt x="17023" y="1649"/>
                  <a:pt x="17019" y="1660"/>
                </a:cubicBezTo>
                <a:cubicBezTo>
                  <a:pt x="17015" y="1670"/>
                  <a:pt x="17014" y="1664"/>
                  <a:pt x="17011" y="1660"/>
                </a:cubicBezTo>
                <a:cubicBezTo>
                  <a:pt x="17008" y="1656"/>
                  <a:pt x="17003" y="1638"/>
                  <a:pt x="17003" y="1620"/>
                </a:cubicBezTo>
                <a:cubicBezTo>
                  <a:pt x="17003" y="1613"/>
                  <a:pt x="17005" y="1606"/>
                  <a:pt x="17003" y="1600"/>
                </a:cubicBezTo>
                <a:cubicBezTo>
                  <a:pt x="16995" y="1584"/>
                  <a:pt x="16981" y="1587"/>
                  <a:pt x="16962" y="1580"/>
                </a:cubicBezTo>
                <a:cubicBezTo>
                  <a:pt x="16923" y="1674"/>
                  <a:pt x="16913" y="1681"/>
                  <a:pt x="16856" y="1820"/>
                </a:cubicBezTo>
                <a:cubicBezTo>
                  <a:pt x="16860" y="1867"/>
                  <a:pt x="16865" y="1908"/>
                  <a:pt x="16872" y="1920"/>
                </a:cubicBezTo>
                <a:cubicBezTo>
                  <a:pt x="16885" y="1939"/>
                  <a:pt x="16888" y="1970"/>
                  <a:pt x="16881" y="2000"/>
                </a:cubicBezTo>
                <a:cubicBezTo>
                  <a:pt x="16878" y="2008"/>
                  <a:pt x="16875" y="2015"/>
                  <a:pt x="16872" y="2020"/>
                </a:cubicBezTo>
                <a:cubicBezTo>
                  <a:pt x="16870" y="2024"/>
                  <a:pt x="16868" y="2040"/>
                  <a:pt x="16864" y="2040"/>
                </a:cubicBezTo>
                <a:cubicBezTo>
                  <a:pt x="16858" y="2040"/>
                  <a:pt x="16848" y="2016"/>
                  <a:pt x="16840" y="2000"/>
                </a:cubicBezTo>
                <a:cubicBezTo>
                  <a:pt x="16835" y="1989"/>
                  <a:pt x="16826" y="1988"/>
                  <a:pt x="16815" y="1980"/>
                </a:cubicBezTo>
                <a:cubicBezTo>
                  <a:pt x="16809" y="1975"/>
                  <a:pt x="16799" y="1963"/>
                  <a:pt x="16791" y="1960"/>
                </a:cubicBezTo>
                <a:lnTo>
                  <a:pt x="16702" y="2200"/>
                </a:lnTo>
                <a:lnTo>
                  <a:pt x="16702" y="5919"/>
                </a:lnTo>
                <a:cubicBezTo>
                  <a:pt x="16702" y="6790"/>
                  <a:pt x="16709" y="7463"/>
                  <a:pt x="16710" y="7998"/>
                </a:cubicBezTo>
                <a:cubicBezTo>
                  <a:pt x="16711" y="9067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8"/>
                  <a:pt x="17035" y="10797"/>
                </a:cubicBezTo>
                <a:cubicBezTo>
                  <a:pt x="17041" y="10808"/>
                  <a:pt x="17049" y="10811"/>
                  <a:pt x="17068" y="10797"/>
                </a:cubicBezTo>
                <a:cubicBezTo>
                  <a:pt x="17077" y="10791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7"/>
                </a:cubicBezTo>
                <a:cubicBezTo>
                  <a:pt x="17112" y="10804"/>
                  <a:pt x="17115" y="10802"/>
                  <a:pt x="17116" y="10817"/>
                </a:cubicBezTo>
                <a:cubicBezTo>
                  <a:pt x="17118" y="10831"/>
                  <a:pt x="17117" y="10854"/>
                  <a:pt x="17116" y="10877"/>
                </a:cubicBezTo>
                <a:cubicBezTo>
                  <a:pt x="17116" y="10925"/>
                  <a:pt x="17112" y="10952"/>
                  <a:pt x="17108" y="10957"/>
                </a:cubicBezTo>
                <a:cubicBezTo>
                  <a:pt x="17105" y="10962"/>
                  <a:pt x="17100" y="10948"/>
                  <a:pt x="17092" y="10917"/>
                </a:cubicBezTo>
                <a:cubicBezTo>
                  <a:pt x="17070" y="10833"/>
                  <a:pt x="17035" y="10886"/>
                  <a:pt x="17035" y="10997"/>
                </a:cubicBezTo>
                <a:cubicBezTo>
                  <a:pt x="17035" y="11006"/>
                  <a:pt x="17040" y="11008"/>
                  <a:pt x="17035" y="11017"/>
                </a:cubicBezTo>
                <a:cubicBezTo>
                  <a:pt x="17030" y="11025"/>
                  <a:pt x="17019" y="11029"/>
                  <a:pt x="17011" y="11037"/>
                </a:cubicBezTo>
                <a:cubicBezTo>
                  <a:pt x="16994" y="11051"/>
                  <a:pt x="16972" y="11072"/>
                  <a:pt x="16946" y="11077"/>
                </a:cubicBezTo>
                <a:cubicBezTo>
                  <a:pt x="16910" y="11083"/>
                  <a:pt x="16880" y="11094"/>
                  <a:pt x="16864" y="11117"/>
                </a:cubicBezTo>
                <a:cubicBezTo>
                  <a:pt x="16859" y="11124"/>
                  <a:pt x="16859" y="11128"/>
                  <a:pt x="16856" y="11137"/>
                </a:cubicBezTo>
                <a:cubicBezTo>
                  <a:pt x="16850" y="11155"/>
                  <a:pt x="16844" y="11172"/>
                  <a:pt x="16848" y="11197"/>
                </a:cubicBezTo>
                <a:cubicBezTo>
                  <a:pt x="16852" y="11222"/>
                  <a:pt x="16860" y="11265"/>
                  <a:pt x="16872" y="11297"/>
                </a:cubicBezTo>
                <a:cubicBezTo>
                  <a:pt x="16893" y="11348"/>
                  <a:pt x="16895" y="11357"/>
                  <a:pt x="16872" y="11357"/>
                </a:cubicBezTo>
                <a:cubicBezTo>
                  <a:pt x="16855" y="11357"/>
                  <a:pt x="16848" y="11385"/>
                  <a:pt x="16856" y="11437"/>
                </a:cubicBezTo>
                <a:cubicBezTo>
                  <a:pt x="16859" y="11453"/>
                  <a:pt x="16865" y="11466"/>
                  <a:pt x="16864" y="11477"/>
                </a:cubicBezTo>
                <a:cubicBezTo>
                  <a:pt x="16864" y="11488"/>
                  <a:pt x="16860" y="11491"/>
                  <a:pt x="16856" y="11497"/>
                </a:cubicBezTo>
                <a:cubicBezTo>
                  <a:pt x="16849" y="11508"/>
                  <a:pt x="16831" y="11520"/>
                  <a:pt x="16807" y="11517"/>
                </a:cubicBezTo>
                <a:cubicBezTo>
                  <a:pt x="16774" y="11511"/>
                  <a:pt x="16738" y="11513"/>
                  <a:pt x="16726" y="11517"/>
                </a:cubicBezTo>
                <a:cubicBezTo>
                  <a:pt x="16724" y="11517"/>
                  <a:pt x="16719" y="11532"/>
                  <a:pt x="16718" y="11577"/>
                </a:cubicBezTo>
                <a:cubicBezTo>
                  <a:pt x="16713" y="11711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8"/>
                  <a:pt x="17035" y="20254"/>
                </a:cubicBezTo>
                <a:cubicBezTo>
                  <a:pt x="17068" y="20246"/>
                  <a:pt x="17092" y="20232"/>
                  <a:pt x="17092" y="20214"/>
                </a:cubicBezTo>
                <a:cubicBezTo>
                  <a:pt x="17092" y="20184"/>
                  <a:pt x="17117" y="20197"/>
                  <a:pt x="17141" y="20234"/>
                </a:cubicBezTo>
                <a:cubicBezTo>
                  <a:pt x="17165" y="20270"/>
                  <a:pt x="17172" y="20322"/>
                  <a:pt x="17165" y="20354"/>
                </a:cubicBezTo>
                <a:cubicBezTo>
                  <a:pt x="17168" y="20350"/>
                  <a:pt x="17176" y="20347"/>
                  <a:pt x="17182" y="20334"/>
                </a:cubicBezTo>
                <a:cubicBezTo>
                  <a:pt x="17205" y="20280"/>
                  <a:pt x="17251" y="20294"/>
                  <a:pt x="17263" y="20334"/>
                </a:cubicBezTo>
                <a:cubicBezTo>
                  <a:pt x="17265" y="20340"/>
                  <a:pt x="17263" y="20345"/>
                  <a:pt x="17263" y="20354"/>
                </a:cubicBezTo>
                <a:cubicBezTo>
                  <a:pt x="17263" y="20362"/>
                  <a:pt x="17265" y="20384"/>
                  <a:pt x="17263" y="20394"/>
                </a:cubicBezTo>
                <a:cubicBezTo>
                  <a:pt x="17259" y="20407"/>
                  <a:pt x="17254" y="20411"/>
                  <a:pt x="17247" y="20414"/>
                </a:cubicBezTo>
                <a:cubicBezTo>
                  <a:pt x="17240" y="20416"/>
                  <a:pt x="17229" y="20403"/>
                  <a:pt x="17222" y="20394"/>
                </a:cubicBezTo>
                <a:cubicBezTo>
                  <a:pt x="17208" y="20374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3"/>
                  <a:pt x="21013" y="20394"/>
                </a:cubicBezTo>
                <a:cubicBezTo>
                  <a:pt x="21013" y="20387"/>
                  <a:pt x="21008" y="20374"/>
                  <a:pt x="21005" y="20374"/>
                </a:cubicBezTo>
                <a:cubicBezTo>
                  <a:pt x="20989" y="20374"/>
                  <a:pt x="20981" y="20374"/>
                  <a:pt x="20981" y="20354"/>
                </a:cubicBezTo>
                <a:cubicBezTo>
                  <a:pt x="20980" y="20347"/>
                  <a:pt x="20979" y="20321"/>
                  <a:pt x="20981" y="20314"/>
                </a:cubicBezTo>
                <a:cubicBezTo>
                  <a:pt x="20988" y="20283"/>
                  <a:pt x="21010" y="20276"/>
                  <a:pt x="21021" y="20294"/>
                </a:cubicBezTo>
                <a:cubicBezTo>
                  <a:pt x="21027" y="20302"/>
                  <a:pt x="21027" y="20317"/>
                  <a:pt x="21030" y="20314"/>
                </a:cubicBezTo>
                <a:cubicBezTo>
                  <a:pt x="21034" y="20310"/>
                  <a:pt x="21038" y="20287"/>
                  <a:pt x="21038" y="20274"/>
                </a:cubicBezTo>
                <a:cubicBezTo>
                  <a:pt x="21038" y="20264"/>
                  <a:pt x="21040" y="20259"/>
                  <a:pt x="21046" y="20254"/>
                </a:cubicBezTo>
                <a:cubicBezTo>
                  <a:pt x="21052" y="20248"/>
                  <a:pt x="21060" y="20255"/>
                  <a:pt x="21070" y="20254"/>
                </a:cubicBezTo>
                <a:cubicBezTo>
                  <a:pt x="21090" y="20250"/>
                  <a:pt x="21124" y="20258"/>
                  <a:pt x="21152" y="20274"/>
                </a:cubicBezTo>
                <a:cubicBezTo>
                  <a:pt x="21156" y="20276"/>
                  <a:pt x="21144" y="20321"/>
                  <a:pt x="21127" y="20374"/>
                </a:cubicBezTo>
                <a:cubicBezTo>
                  <a:pt x="21113" y="20418"/>
                  <a:pt x="21109" y="20432"/>
                  <a:pt x="21111" y="20434"/>
                </a:cubicBezTo>
                <a:cubicBezTo>
                  <a:pt x="21113" y="20433"/>
                  <a:pt x="21122" y="20418"/>
                  <a:pt x="21143" y="20374"/>
                </a:cubicBezTo>
                <a:cubicBezTo>
                  <a:pt x="21153" y="20354"/>
                  <a:pt x="21164" y="20329"/>
                  <a:pt x="21176" y="20314"/>
                </a:cubicBezTo>
                <a:cubicBezTo>
                  <a:pt x="21184" y="20285"/>
                  <a:pt x="21194" y="20253"/>
                  <a:pt x="21209" y="20234"/>
                </a:cubicBezTo>
                <a:cubicBezTo>
                  <a:pt x="21229" y="20208"/>
                  <a:pt x="21249" y="20186"/>
                  <a:pt x="21249" y="20174"/>
                </a:cubicBezTo>
                <a:cubicBezTo>
                  <a:pt x="21249" y="20168"/>
                  <a:pt x="21252" y="20129"/>
                  <a:pt x="21257" y="20114"/>
                </a:cubicBezTo>
                <a:cubicBezTo>
                  <a:pt x="21257" y="20100"/>
                  <a:pt x="21258" y="20090"/>
                  <a:pt x="21257" y="20074"/>
                </a:cubicBezTo>
                <a:cubicBezTo>
                  <a:pt x="21253" y="19963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10" y="19491"/>
                  <a:pt x="21510" y="19475"/>
                </a:cubicBezTo>
                <a:cubicBezTo>
                  <a:pt x="21510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6" y="11838"/>
                  <a:pt x="21510" y="11817"/>
                </a:cubicBezTo>
                <a:cubicBezTo>
                  <a:pt x="21469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0"/>
                  <a:pt x="21176" y="11297"/>
                </a:cubicBezTo>
                <a:cubicBezTo>
                  <a:pt x="21213" y="11269"/>
                  <a:pt x="21265" y="11190"/>
                  <a:pt x="21290" y="11137"/>
                </a:cubicBezTo>
                <a:cubicBezTo>
                  <a:pt x="21294" y="11128"/>
                  <a:pt x="21295" y="11124"/>
                  <a:pt x="21298" y="11117"/>
                </a:cubicBezTo>
                <a:cubicBezTo>
                  <a:pt x="21294" y="11104"/>
                  <a:pt x="21282" y="11106"/>
                  <a:pt x="21274" y="11097"/>
                </a:cubicBezTo>
                <a:cubicBezTo>
                  <a:pt x="21272" y="11095"/>
                  <a:pt x="21275" y="11078"/>
                  <a:pt x="21274" y="11077"/>
                </a:cubicBezTo>
                <a:cubicBezTo>
                  <a:pt x="21263" y="11067"/>
                  <a:pt x="21251" y="11065"/>
                  <a:pt x="21233" y="11057"/>
                </a:cubicBezTo>
                <a:cubicBezTo>
                  <a:pt x="21211" y="11047"/>
                  <a:pt x="21188" y="11033"/>
                  <a:pt x="21176" y="11017"/>
                </a:cubicBezTo>
                <a:cubicBezTo>
                  <a:pt x="21170" y="11008"/>
                  <a:pt x="21170" y="11005"/>
                  <a:pt x="21168" y="10997"/>
                </a:cubicBezTo>
                <a:cubicBezTo>
                  <a:pt x="21165" y="10989"/>
                  <a:pt x="21158" y="10984"/>
                  <a:pt x="21160" y="10977"/>
                </a:cubicBezTo>
                <a:cubicBezTo>
                  <a:pt x="21167" y="10948"/>
                  <a:pt x="21162" y="10917"/>
                  <a:pt x="21143" y="10917"/>
                </a:cubicBezTo>
                <a:cubicBezTo>
                  <a:pt x="21132" y="10917"/>
                  <a:pt x="21125" y="10906"/>
                  <a:pt x="21119" y="10897"/>
                </a:cubicBezTo>
                <a:cubicBezTo>
                  <a:pt x="21113" y="10888"/>
                  <a:pt x="21111" y="10872"/>
                  <a:pt x="21111" y="10857"/>
                </a:cubicBezTo>
                <a:cubicBezTo>
                  <a:pt x="21111" y="10827"/>
                  <a:pt x="21122" y="10802"/>
                  <a:pt x="21143" y="10758"/>
                </a:cubicBezTo>
                <a:cubicBezTo>
                  <a:pt x="21170" y="10703"/>
                  <a:pt x="21183" y="10703"/>
                  <a:pt x="21209" y="10758"/>
                </a:cubicBezTo>
                <a:cubicBezTo>
                  <a:pt x="21219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4" y="9888"/>
                  <a:pt x="21510" y="9878"/>
                </a:cubicBezTo>
                <a:cubicBezTo>
                  <a:pt x="21527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0"/>
                  <a:pt x="21583" y="2340"/>
                </a:cubicBezTo>
                <a:cubicBezTo>
                  <a:pt x="21560" y="2249"/>
                  <a:pt x="21508" y="2116"/>
                  <a:pt x="21412" y="1880"/>
                </a:cubicBezTo>
                <a:cubicBezTo>
                  <a:pt x="21209" y="1383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5"/>
                  <a:pt x="838" y="1700"/>
                </a:cubicBezTo>
                <a:lnTo>
                  <a:pt x="1058" y="2220"/>
                </a:lnTo>
                <a:lnTo>
                  <a:pt x="2522" y="2220"/>
                </a:lnTo>
                <a:cubicBezTo>
                  <a:pt x="3482" y="2220"/>
                  <a:pt x="3829" y="2227"/>
                  <a:pt x="3946" y="2260"/>
                </a:cubicBezTo>
                <a:cubicBezTo>
                  <a:pt x="3984" y="2271"/>
                  <a:pt x="3992" y="2282"/>
                  <a:pt x="3994" y="2300"/>
                </a:cubicBezTo>
                <a:cubicBezTo>
                  <a:pt x="3999" y="2328"/>
                  <a:pt x="3999" y="2346"/>
                  <a:pt x="3994" y="2360"/>
                </a:cubicBezTo>
                <a:cubicBezTo>
                  <a:pt x="3992" y="2366"/>
                  <a:pt x="3991" y="2376"/>
                  <a:pt x="3986" y="2380"/>
                </a:cubicBezTo>
                <a:cubicBezTo>
                  <a:pt x="3981" y="2383"/>
                  <a:pt x="3977" y="2380"/>
                  <a:pt x="3970" y="2380"/>
                </a:cubicBezTo>
                <a:cubicBezTo>
                  <a:pt x="3965" y="2380"/>
                  <a:pt x="3958" y="2392"/>
                  <a:pt x="3954" y="2400"/>
                </a:cubicBezTo>
                <a:cubicBezTo>
                  <a:pt x="3950" y="2408"/>
                  <a:pt x="3949" y="2410"/>
                  <a:pt x="3946" y="2440"/>
                </a:cubicBezTo>
                <a:cubicBezTo>
                  <a:pt x="3927" y="2618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0"/>
                </a:lnTo>
                <a:lnTo>
                  <a:pt x="911" y="2180"/>
                </a:lnTo>
                <a:cubicBezTo>
                  <a:pt x="875" y="2087"/>
                  <a:pt x="854" y="2010"/>
                  <a:pt x="846" y="1960"/>
                </a:cubicBezTo>
                <a:cubicBezTo>
                  <a:pt x="843" y="1943"/>
                  <a:pt x="844" y="1926"/>
                  <a:pt x="846" y="1920"/>
                </a:cubicBezTo>
                <a:cubicBezTo>
                  <a:pt x="850" y="1908"/>
                  <a:pt x="848" y="1901"/>
                  <a:pt x="846" y="1900"/>
                </a:cubicBezTo>
                <a:cubicBezTo>
                  <a:pt x="844" y="1899"/>
                  <a:pt x="837" y="1890"/>
                  <a:pt x="830" y="1900"/>
                </a:cubicBezTo>
                <a:cubicBezTo>
                  <a:pt x="816" y="1919"/>
                  <a:pt x="754" y="1805"/>
                  <a:pt x="691" y="1640"/>
                </a:cubicBezTo>
                <a:cubicBezTo>
                  <a:pt x="629" y="1475"/>
                  <a:pt x="571" y="1341"/>
                  <a:pt x="561" y="1341"/>
                </a:cubicBezTo>
                <a:cubicBezTo>
                  <a:pt x="552" y="1341"/>
                  <a:pt x="453" y="1587"/>
                  <a:pt x="334" y="1880"/>
                </a:cubicBezTo>
                <a:lnTo>
                  <a:pt x="114" y="2400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6"/>
                  <a:pt x="513" y="10857"/>
                </a:cubicBezTo>
                <a:cubicBezTo>
                  <a:pt x="505" y="10992"/>
                  <a:pt x="498" y="11069"/>
                  <a:pt x="496" y="11017"/>
                </a:cubicBezTo>
                <a:cubicBezTo>
                  <a:pt x="494" y="10964"/>
                  <a:pt x="474" y="10917"/>
                  <a:pt x="456" y="10917"/>
                </a:cubicBezTo>
                <a:cubicBezTo>
                  <a:pt x="451" y="10917"/>
                  <a:pt x="451" y="10913"/>
                  <a:pt x="447" y="10917"/>
                </a:cubicBezTo>
                <a:cubicBezTo>
                  <a:pt x="437" y="10928"/>
                  <a:pt x="434" y="10963"/>
                  <a:pt x="439" y="10997"/>
                </a:cubicBezTo>
                <a:cubicBezTo>
                  <a:pt x="447" y="11048"/>
                  <a:pt x="433" y="11085"/>
                  <a:pt x="399" y="11097"/>
                </a:cubicBezTo>
                <a:cubicBezTo>
                  <a:pt x="381" y="11103"/>
                  <a:pt x="367" y="11114"/>
                  <a:pt x="358" y="11137"/>
                </a:cubicBezTo>
                <a:cubicBezTo>
                  <a:pt x="349" y="11159"/>
                  <a:pt x="342" y="11177"/>
                  <a:pt x="342" y="11217"/>
                </a:cubicBezTo>
                <a:cubicBezTo>
                  <a:pt x="341" y="11381"/>
                  <a:pt x="298" y="11517"/>
                  <a:pt x="236" y="11517"/>
                </a:cubicBezTo>
                <a:cubicBezTo>
                  <a:pt x="199" y="11517"/>
                  <a:pt x="179" y="11544"/>
                  <a:pt x="179" y="11617"/>
                </a:cubicBezTo>
                <a:cubicBezTo>
                  <a:pt x="179" y="11673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2"/>
                  <a:pt x="399" y="20174"/>
                </a:cubicBezTo>
                <a:cubicBezTo>
                  <a:pt x="411" y="20199"/>
                  <a:pt x="420" y="20229"/>
                  <a:pt x="431" y="20254"/>
                </a:cubicBezTo>
                <a:cubicBezTo>
                  <a:pt x="436" y="20251"/>
                  <a:pt x="443" y="20237"/>
                  <a:pt x="447" y="20234"/>
                </a:cubicBezTo>
                <a:cubicBezTo>
                  <a:pt x="459" y="20225"/>
                  <a:pt x="471" y="20227"/>
                  <a:pt x="480" y="20234"/>
                </a:cubicBezTo>
                <a:cubicBezTo>
                  <a:pt x="497" y="20244"/>
                  <a:pt x="507" y="20297"/>
                  <a:pt x="513" y="20354"/>
                </a:cubicBezTo>
                <a:cubicBezTo>
                  <a:pt x="516" y="20388"/>
                  <a:pt x="513" y="20413"/>
                  <a:pt x="513" y="20454"/>
                </a:cubicBezTo>
                <a:cubicBezTo>
                  <a:pt x="513" y="20471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49"/>
                  <a:pt x="4417" y="20434"/>
                </a:cubicBezTo>
                <a:cubicBezTo>
                  <a:pt x="4426" y="20278"/>
                  <a:pt x="4440" y="20249"/>
                  <a:pt x="4474" y="20254"/>
                </a:cubicBezTo>
                <a:cubicBezTo>
                  <a:pt x="4494" y="20256"/>
                  <a:pt x="4513" y="20250"/>
                  <a:pt x="4523" y="20254"/>
                </a:cubicBezTo>
                <a:cubicBezTo>
                  <a:pt x="4534" y="20257"/>
                  <a:pt x="4536" y="20266"/>
                  <a:pt x="4539" y="20274"/>
                </a:cubicBezTo>
                <a:cubicBezTo>
                  <a:pt x="4544" y="20286"/>
                  <a:pt x="4534" y="20319"/>
                  <a:pt x="4523" y="20354"/>
                </a:cubicBezTo>
                <a:cubicBezTo>
                  <a:pt x="4540" y="20310"/>
                  <a:pt x="4567" y="20274"/>
                  <a:pt x="4580" y="20274"/>
                </a:cubicBezTo>
                <a:cubicBezTo>
                  <a:pt x="4588" y="20274"/>
                  <a:pt x="4596" y="20253"/>
                  <a:pt x="4596" y="20234"/>
                </a:cubicBezTo>
                <a:cubicBezTo>
                  <a:pt x="4596" y="20214"/>
                  <a:pt x="4604" y="20194"/>
                  <a:pt x="4613" y="20194"/>
                </a:cubicBezTo>
                <a:cubicBezTo>
                  <a:pt x="4621" y="20194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1"/>
                  <a:pt x="4865" y="11517"/>
                </a:cubicBezTo>
                <a:cubicBezTo>
                  <a:pt x="4854" y="11512"/>
                  <a:pt x="4841" y="11517"/>
                  <a:pt x="4824" y="11517"/>
                </a:cubicBezTo>
                <a:cubicBezTo>
                  <a:pt x="4805" y="11517"/>
                  <a:pt x="4787" y="11506"/>
                  <a:pt x="4775" y="11497"/>
                </a:cubicBezTo>
                <a:cubicBezTo>
                  <a:pt x="4770" y="11492"/>
                  <a:pt x="4763" y="11485"/>
                  <a:pt x="4759" y="11477"/>
                </a:cubicBezTo>
                <a:cubicBezTo>
                  <a:pt x="4747" y="11452"/>
                  <a:pt x="4744" y="11426"/>
                  <a:pt x="4743" y="11357"/>
                </a:cubicBezTo>
                <a:cubicBezTo>
                  <a:pt x="4742" y="11310"/>
                  <a:pt x="4740" y="11250"/>
                  <a:pt x="4743" y="11177"/>
                </a:cubicBezTo>
                <a:cubicBezTo>
                  <a:pt x="4744" y="11158"/>
                  <a:pt x="4744" y="11129"/>
                  <a:pt x="4743" y="11117"/>
                </a:cubicBezTo>
                <a:cubicBezTo>
                  <a:pt x="4742" y="11104"/>
                  <a:pt x="4738" y="11104"/>
                  <a:pt x="4735" y="11097"/>
                </a:cubicBezTo>
                <a:cubicBezTo>
                  <a:pt x="4727" y="11083"/>
                  <a:pt x="4721" y="11073"/>
                  <a:pt x="4702" y="11077"/>
                </a:cubicBezTo>
                <a:cubicBezTo>
                  <a:pt x="4673" y="11083"/>
                  <a:pt x="4647" y="11098"/>
                  <a:pt x="4629" y="11097"/>
                </a:cubicBezTo>
                <a:cubicBezTo>
                  <a:pt x="4611" y="11095"/>
                  <a:pt x="4597" y="11090"/>
                  <a:pt x="4588" y="11077"/>
                </a:cubicBezTo>
                <a:cubicBezTo>
                  <a:pt x="4584" y="11070"/>
                  <a:pt x="4583" y="11047"/>
                  <a:pt x="4580" y="11037"/>
                </a:cubicBezTo>
                <a:cubicBezTo>
                  <a:pt x="4578" y="11031"/>
                  <a:pt x="4573" y="11024"/>
                  <a:pt x="4572" y="11017"/>
                </a:cubicBezTo>
                <a:cubicBezTo>
                  <a:pt x="4569" y="10988"/>
                  <a:pt x="4572" y="10945"/>
                  <a:pt x="4572" y="10897"/>
                </a:cubicBezTo>
                <a:cubicBezTo>
                  <a:pt x="4572" y="10794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6" y="10301"/>
                  <a:pt x="4784" y="10278"/>
                </a:cubicBezTo>
                <a:cubicBezTo>
                  <a:pt x="4799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8" y="10061"/>
                  <a:pt x="4784" y="10058"/>
                </a:cubicBezTo>
                <a:cubicBezTo>
                  <a:pt x="4804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5"/>
                  <a:pt x="4930" y="8498"/>
                </a:cubicBezTo>
                <a:cubicBezTo>
                  <a:pt x="4926" y="7860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7"/>
                  <a:pt x="4938" y="2760"/>
                </a:cubicBezTo>
                <a:cubicBezTo>
                  <a:pt x="4940" y="2643"/>
                  <a:pt x="4943" y="2519"/>
                  <a:pt x="4946" y="2460"/>
                </a:cubicBezTo>
                <a:cubicBezTo>
                  <a:pt x="4949" y="2414"/>
                  <a:pt x="4951" y="2382"/>
                  <a:pt x="4954" y="2360"/>
                </a:cubicBezTo>
                <a:cubicBezTo>
                  <a:pt x="4958" y="2336"/>
                  <a:pt x="4958" y="2310"/>
                  <a:pt x="4962" y="2300"/>
                </a:cubicBezTo>
                <a:cubicBezTo>
                  <a:pt x="4961" y="2297"/>
                  <a:pt x="4956" y="2300"/>
                  <a:pt x="4954" y="2300"/>
                </a:cubicBezTo>
                <a:cubicBezTo>
                  <a:pt x="4946" y="2300"/>
                  <a:pt x="4946" y="2284"/>
                  <a:pt x="4946" y="2260"/>
                </a:cubicBezTo>
                <a:cubicBezTo>
                  <a:pt x="4946" y="2255"/>
                  <a:pt x="4941" y="2229"/>
                  <a:pt x="4938" y="2220"/>
                </a:cubicBezTo>
                <a:cubicBezTo>
                  <a:pt x="4933" y="2215"/>
                  <a:pt x="4925" y="2210"/>
                  <a:pt x="4922" y="2200"/>
                </a:cubicBezTo>
                <a:cubicBezTo>
                  <a:pt x="4918" y="2189"/>
                  <a:pt x="4915" y="2175"/>
                  <a:pt x="4914" y="2160"/>
                </a:cubicBezTo>
                <a:cubicBezTo>
                  <a:pt x="4885" y="2085"/>
                  <a:pt x="4850" y="1997"/>
                  <a:pt x="4832" y="1980"/>
                </a:cubicBezTo>
                <a:cubicBezTo>
                  <a:pt x="4821" y="1991"/>
                  <a:pt x="4805" y="1970"/>
                  <a:pt x="4792" y="1940"/>
                </a:cubicBezTo>
                <a:cubicBezTo>
                  <a:pt x="4789" y="1933"/>
                  <a:pt x="4787" y="1927"/>
                  <a:pt x="4784" y="1920"/>
                </a:cubicBezTo>
                <a:cubicBezTo>
                  <a:pt x="4777" y="1899"/>
                  <a:pt x="4773" y="1887"/>
                  <a:pt x="4767" y="1860"/>
                </a:cubicBezTo>
                <a:cubicBezTo>
                  <a:pt x="4761" y="1831"/>
                  <a:pt x="4754" y="1792"/>
                  <a:pt x="4751" y="1760"/>
                </a:cubicBezTo>
                <a:cubicBezTo>
                  <a:pt x="4725" y="1699"/>
                  <a:pt x="4702" y="1640"/>
                  <a:pt x="4694" y="1640"/>
                </a:cubicBezTo>
                <a:cubicBezTo>
                  <a:pt x="4688" y="1640"/>
                  <a:pt x="4678" y="1625"/>
                  <a:pt x="4678" y="1600"/>
                </a:cubicBezTo>
                <a:cubicBezTo>
                  <a:pt x="4678" y="1586"/>
                  <a:pt x="4675" y="1578"/>
                  <a:pt x="4670" y="1560"/>
                </a:cubicBezTo>
                <a:cubicBezTo>
                  <a:pt x="4659" y="1556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2"/>
                  <a:pt x="11926" y="1720"/>
                </a:cubicBezTo>
                <a:lnTo>
                  <a:pt x="12138" y="2220"/>
                </a:lnTo>
                <a:lnTo>
                  <a:pt x="13578" y="2240"/>
                </a:lnTo>
                <a:cubicBezTo>
                  <a:pt x="14368" y="2247"/>
                  <a:pt x="15004" y="2257"/>
                  <a:pt x="15001" y="2280"/>
                </a:cubicBezTo>
                <a:cubicBezTo>
                  <a:pt x="14998" y="2302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0"/>
                </a:lnTo>
                <a:lnTo>
                  <a:pt x="12024" y="2280"/>
                </a:lnTo>
                <a:cubicBezTo>
                  <a:pt x="12001" y="2228"/>
                  <a:pt x="11987" y="2161"/>
                  <a:pt x="11983" y="2120"/>
                </a:cubicBezTo>
                <a:cubicBezTo>
                  <a:pt x="11982" y="2105"/>
                  <a:pt x="11981" y="2088"/>
                  <a:pt x="11983" y="2080"/>
                </a:cubicBezTo>
                <a:cubicBezTo>
                  <a:pt x="11981" y="2086"/>
                  <a:pt x="11969" y="2075"/>
                  <a:pt x="11959" y="2060"/>
                </a:cubicBezTo>
                <a:cubicBezTo>
                  <a:pt x="11948" y="2045"/>
                  <a:pt x="11935" y="2012"/>
                  <a:pt x="11918" y="1980"/>
                </a:cubicBezTo>
                <a:cubicBezTo>
                  <a:pt x="11885" y="1916"/>
                  <a:pt x="11841" y="1829"/>
                  <a:pt x="11796" y="1720"/>
                </a:cubicBezTo>
                <a:lnTo>
                  <a:pt x="11633" y="1321"/>
                </a:lnTo>
                <a:lnTo>
                  <a:pt x="11414" y="1860"/>
                </a:lnTo>
                <a:cubicBezTo>
                  <a:pt x="11291" y="2159"/>
                  <a:pt x="11186" y="2378"/>
                  <a:pt x="11186" y="2340"/>
                </a:cubicBezTo>
                <a:cubicBezTo>
                  <a:pt x="11186" y="2319"/>
                  <a:pt x="11182" y="2305"/>
                  <a:pt x="11178" y="2300"/>
                </a:cubicBezTo>
                <a:cubicBezTo>
                  <a:pt x="11173" y="2294"/>
                  <a:pt x="11170" y="2288"/>
                  <a:pt x="11162" y="2300"/>
                </a:cubicBezTo>
                <a:cubicBezTo>
                  <a:pt x="11142" y="2331"/>
                  <a:pt x="11142" y="2363"/>
                  <a:pt x="11162" y="2380"/>
                </a:cubicBezTo>
                <a:cubicBezTo>
                  <a:pt x="11168" y="2384"/>
                  <a:pt x="11174" y="2435"/>
                  <a:pt x="11178" y="2560"/>
                </a:cubicBezTo>
                <a:cubicBezTo>
                  <a:pt x="11188" y="2933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4"/>
                  <a:pt x="11519" y="10837"/>
                </a:cubicBezTo>
                <a:cubicBezTo>
                  <a:pt x="11517" y="10842"/>
                  <a:pt x="11513" y="10838"/>
                  <a:pt x="11511" y="10837"/>
                </a:cubicBezTo>
                <a:cubicBezTo>
                  <a:pt x="11510" y="10834"/>
                  <a:pt x="11504" y="10841"/>
                  <a:pt x="11503" y="10837"/>
                </a:cubicBezTo>
                <a:cubicBezTo>
                  <a:pt x="11500" y="10821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8" y="10733"/>
                  <a:pt x="11463" y="10937"/>
                </a:cubicBezTo>
                <a:cubicBezTo>
                  <a:pt x="11463" y="10966"/>
                  <a:pt x="11457" y="10998"/>
                  <a:pt x="11454" y="11017"/>
                </a:cubicBezTo>
                <a:cubicBezTo>
                  <a:pt x="11452" y="11035"/>
                  <a:pt x="11452" y="11047"/>
                  <a:pt x="11446" y="11057"/>
                </a:cubicBezTo>
                <a:cubicBezTo>
                  <a:pt x="11444" y="11060"/>
                  <a:pt x="11440" y="11054"/>
                  <a:pt x="11438" y="11057"/>
                </a:cubicBezTo>
                <a:cubicBezTo>
                  <a:pt x="11426" y="11069"/>
                  <a:pt x="11410" y="11077"/>
                  <a:pt x="11381" y="11077"/>
                </a:cubicBezTo>
                <a:cubicBezTo>
                  <a:pt x="11368" y="11077"/>
                  <a:pt x="11350" y="11073"/>
                  <a:pt x="11340" y="11077"/>
                </a:cubicBezTo>
                <a:cubicBezTo>
                  <a:pt x="11325" y="11082"/>
                  <a:pt x="11315" y="11103"/>
                  <a:pt x="11308" y="11117"/>
                </a:cubicBezTo>
                <a:cubicBezTo>
                  <a:pt x="11305" y="11127"/>
                  <a:pt x="11300" y="11142"/>
                  <a:pt x="11300" y="11157"/>
                </a:cubicBezTo>
                <a:cubicBezTo>
                  <a:pt x="11300" y="11202"/>
                  <a:pt x="11309" y="11254"/>
                  <a:pt x="11324" y="11257"/>
                </a:cubicBezTo>
                <a:cubicBezTo>
                  <a:pt x="11335" y="11258"/>
                  <a:pt x="11349" y="11252"/>
                  <a:pt x="11349" y="11257"/>
                </a:cubicBezTo>
                <a:cubicBezTo>
                  <a:pt x="11348" y="11262"/>
                  <a:pt x="11335" y="11266"/>
                  <a:pt x="11324" y="11277"/>
                </a:cubicBezTo>
                <a:cubicBezTo>
                  <a:pt x="11309" y="11292"/>
                  <a:pt x="11300" y="11357"/>
                  <a:pt x="11300" y="11417"/>
                </a:cubicBezTo>
                <a:cubicBezTo>
                  <a:pt x="11300" y="11456"/>
                  <a:pt x="11300" y="11481"/>
                  <a:pt x="11292" y="11497"/>
                </a:cubicBezTo>
                <a:cubicBezTo>
                  <a:pt x="11284" y="11512"/>
                  <a:pt x="11269" y="11520"/>
                  <a:pt x="11251" y="11517"/>
                </a:cubicBezTo>
                <a:cubicBezTo>
                  <a:pt x="11229" y="11512"/>
                  <a:pt x="11210" y="11516"/>
                  <a:pt x="11194" y="11517"/>
                </a:cubicBezTo>
                <a:cubicBezTo>
                  <a:pt x="11178" y="11517"/>
                  <a:pt x="11164" y="11512"/>
                  <a:pt x="11153" y="11517"/>
                </a:cubicBezTo>
                <a:cubicBezTo>
                  <a:pt x="11143" y="11521"/>
                  <a:pt x="11134" y="11527"/>
                  <a:pt x="11129" y="11537"/>
                </a:cubicBezTo>
                <a:cubicBezTo>
                  <a:pt x="11124" y="11546"/>
                  <a:pt x="11121" y="11562"/>
                  <a:pt x="11121" y="11577"/>
                </a:cubicBezTo>
                <a:cubicBezTo>
                  <a:pt x="11121" y="11607"/>
                  <a:pt x="11142" y="11637"/>
                  <a:pt x="11162" y="11637"/>
                </a:cubicBezTo>
                <a:cubicBezTo>
                  <a:pt x="11198" y="11637"/>
                  <a:pt x="11198" y="11633"/>
                  <a:pt x="11162" y="11697"/>
                </a:cubicBezTo>
                <a:cubicBezTo>
                  <a:pt x="11127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2" y="20080"/>
                  <a:pt x="11463" y="20114"/>
                </a:cubicBezTo>
                <a:cubicBezTo>
                  <a:pt x="11465" y="20145"/>
                  <a:pt x="11465" y="20175"/>
                  <a:pt x="11471" y="20194"/>
                </a:cubicBezTo>
                <a:cubicBezTo>
                  <a:pt x="11474" y="20198"/>
                  <a:pt x="11476" y="20194"/>
                  <a:pt x="11479" y="20194"/>
                </a:cubicBezTo>
                <a:cubicBezTo>
                  <a:pt x="11490" y="20194"/>
                  <a:pt x="11500" y="20219"/>
                  <a:pt x="11503" y="20234"/>
                </a:cubicBezTo>
                <a:cubicBezTo>
                  <a:pt x="11504" y="20236"/>
                  <a:pt x="11509" y="20230"/>
                  <a:pt x="11511" y="20234"/>
                </a:cubicBezTo>
                <a:cubicBezTo>
                  <a:pt x="11521" y="20238"/>
                  <a:pt x="11532" y="20252"/>
                  <a:pt x="11544" y="20254"/>
                </a:cubicBezTo>
                <a:cubicBezTo>
                  <a:pt x="11587" y="20258"/>
                  <a:pt x="11627" y="20271"/>
                  <a:pt x="11633" y="20274"/>
                </a:cubicBezTo>
                <a:cubicBezTo>
                  <a:pt x="11640" y="20276"/>
                  <a:pt x="11646" y="20348"/>
                  <a:pt x="11641" y="20454"/>
                </a:cubicBezTo>
                <a:cubicBezTo>
                  <a:pt x="11640" y="20483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9" y="20646"/>
                  <a:pt x="11764" y="20654"/>
                </a:cubicBezTo>
                <a:cubicBezTo>
                  <a:pt x="11773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4"/>
                </a:lnTo>
                <a:lnTo>
                  <a:pt x="15668" y="20274"/>
                </a:lnTo>
                <a:cubicBezTo>
                  <a:pt x="15714" y="20198"/>
                  <a:pt x="15961" y="19579"/>
                  <a:pt x="16043" y="19355"/>
                </a:cubicBezTo>
                <a:cubicBezTo>
                  <a:pt x="16041" y="19250"/>
                  <a:pt x="16043" y="19177"/>
                  <a:pt x="16035" y="19155"/>
                </a:cubicBezTo>
                <a:cubicBezTo>
                  <a:pt x="16033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5" y="18975"/>
                </a:lnTo>
                <a:lnTo>
                  <a:pt x="16043" y="15236"/>
                </a:lnTo>
                <a:lnTo>
                  <a:pt x="16043" y="11497"/>
                </a:lnTo>
                <a:lnTo>
                  <a:pt x="15969" y="11537"/>
                </a:lnTo>
                <a:cubicBezTo>
                  <a:pt x="15913" y="11559"/>
                  <a:pt x="15851" y="11495"/>
                  <a:pt x="15839" y="11437"/>
                </a:cubicBezTo>
                <a:cubicBezTo>
                  <a:pt x="15837" y="11427"/>
                  <a:pt x="15830" y="11426"/>
                  <a:pt x="15831" y="11417"/>
                </a:cubicBezTo>
                <a:cubicBezTo>
                  <a:pt x="15832" y="11407"/>
                  <a:pt x="15842" y="11385"/>
                  <a:pt x="15847" y="11377"/>
                </a:cubicBezTo>
                <a:cubicBezTo>
                  <a:pt x="15860" y="11357"/>
                  <a:pt x="15872" y="11290"/>
                  <a:pt x="15872" y="11217"/>
                </a:cubicBezTo>
                <a:cubicBezTo>
                  <a:pt x="15872" y="11164"/>
                  <a:pt x="15865" y="11137"/>
                  <a:pt x="15856" y="11117"/>
                </a:cubicBezTo>
                <a:cubicBezTo>
                  <a:pt x="15852" y="11106"/>
                  <a:pt x="15846" y="11081"/>
                  <a:pt x="15839" y="11077"/>
                </a:cubicBezTo>
                <a:cubicBezTo>
                  <a:pt x="15832" y="11072"/>
                  <a:pt x="15826" y="11077"/>
                  <a:pt x="15815" y="11077"/>
                </a:cubicBezTo>
                <a:cubicBezTo>
                  <a:pt x="15785" y="11077"/>
                  <a:pt x="15750" y="11105"/>
                  <a:pt x="15742" y="11137"/>
                </a:cubicBezTo>
                <a:cubicBezTo>
                  <a:pt x="15739" y="11146"/>
                  <a:pt x="15738" y="11154"/>
                  <a:pt x="15734" y="11157"/>
                </a:cubicBezTo>
                <a:cubicBezTo>
                  <a:pt x="15725" y="11165"/>
                  <a:pt x="15715" y="11144"/>
                  <a:pt x="15701" y="11097"/>
                </a:cubicBezTo>
                <a:cubicBezTo>
                  <a:pt x="15693" y="11070"/>
                  <a:pt x="15682" y="11047"/>
                  <a:pt x="15677" y="11037"/>
                </a:cubicBezTo>
                <a:cubicBezTo>
                  <a:pt x="15674" y="11032"/>
                  <a:pt x="15670" y="11037"/>
                  <a:pt x="15668" y="11037"/>
                </a:cubicBezTo>
                <a:cubicBezTo>
                  <a:pt x="15668" y="11043"/>
                  <a:pt x="15670" y="11055"/>
                  <a:pt x="15668" y="11057"/>
                </a:cubicBezTo>
                <a:cubicBezTo>
                  <a:pt x="15667" y="11059"/>
                  <a:pt x="15663" y="11059"/>
                  <a:pt x="15660" y="11057"/>
                </a:cubicBezTo>
                <a:cubicBezTo>
                  <a:pt x="15655" y="11053"/>
                  <a:pt x="15644" y="11035"/>
                  <a:pt x="15636" y="11017"/>
                </a:cubicBezTo>
                <a:cubicBezTo>
                  <a:pt x="15627" y="10996"/>
                  <a:pt x="15624" y="10968"/>
                  <a:pt x="15620" y="10937"/>
                </a:cubicBezTo>
                <a:cubicBezTo>
                  <a:pt x="15615" y="10905"/>
                  <a:pt x="15611" y="10869"/>
                  <a:pt x="15611" y="10837"/>
                </a:cubicBezTo>
                <a:cubicBezTo>
                  <a:pt x="15612" y="10773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6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5" y="2800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0"/>
                  <a:pt x="16026" y="2440"/>
                </a:cubicBezTo>
                <a:cubicBezTo>
                  <a:pt x="16029" y="2440"/>
                  <a:pt x="16033" y="2429"/>
                  <a:pt x="16035" y="2420"/>
                </a:cubicBezTo>
                <a:cubicBezTo>
                  <a:pt x="16041" y="2393"/>
                  <a:pt x="16042" y="2329"/>
                  <a:pt x="16043" y="2260"/>
                </a:cubicBezTo>
                <a:cubicBezTo>
                  <a:pt x="16036" y="2230"/>
                  <a:pt x="16009" y="2181"/>
                  <a:pt x="15978" y="2120"/>
                </a:cubicBezTo>
                <a:cubicBezTo>
                  <a:pt x="15950" y="2065"/>
                  <a:pt x="15930" y="2009"/>
                  <a:pt x="15921" y="1980"/>
                </a:cubicBezTo>
                <a:cubicBezTo>
                  <a:pt x="15885" y="1968"/>
                  <a:pt x="15868" y="1919"/>
                  <a:pt x="15864" y="1820"/>
                </a:cubicBezTo>
                <a:cubicBezTo>
                  <a:pt x="15832" y="1738"/>
                  <a:pt x="15800" y="1656"/>
                  <a:pt x="15758" y="1560"/>
                </a:cubicBezTo>
                <a:cubicBezTo>
                  <a:pt x="15745" y="1556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0"/>
                </a:moveTo>
                <a:cubicBezTo>
                  <a:pt x="4966" y="2350"/>
                  <a:pt x="4966" y="2365"/>
                  <a:pt x="4962" y="2380"/>
                </a:cubicBezTo>
                <a:cubicBezTo>
                  <a:pt x="4955" y="2410"/>
                  <a:pt x="4958" y="2440"/>
                  <a:pt x="4971" y="2440"/>
                </a:cubicBezTo>
                <a:cubicBezTo>
                  <a:pt x="4975" y="2440"/>
                  <a:pt x="4975" y="2425"/>
                  <a:pt x="4979" y="2420"/>
                </a:cubicBezTo>
                <a:cubicBezTo>
                  <a:pt x="4981" y="2416"/>
                  <a:pt x="4985" y="2425"/>
                  <a:pt x="4987" y="2420"/>
                </a:cubicBezTo>
                <a:cubicBezTo>
                  <a:pt x="4978" y="2400"/>
                  <a:pt x="4971" y="2362"/>
                  <a:pt x="4971" y="2340"/>
                </a:cubicBezTo>
                <a:close/>
                <a:moveTo>
                  <a:pt x="19134" y="2420"/>
                </a:moveTo>
                <a:cubicBezTo>
                  <a:pt x="20021" y="2411"/>
                  <a:pt x="20564" y="2427"/>
                  <a:pt x="20574" y="2460"/>
                </a:cubicBezTo>
                <a:cubicBezTo>
                  <a:pt x="20582" y="2488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2"/>
                  <a:pt x="17694" y="2580"/>
                </a:cubicBezTo>
                <a:lnTo>
                  <a:pt x="17702" y="2440"/>
                </a:lnTo>
                <a:lnTo>
                  <a:pt x="19134" y="2420"/>
                </a:lnTo>
                <a:close/>
                <a:moveTo>
                  <a:pt x="6443" y="2440"/>
                </a:moveTo>
                <a:lnTo>
                  <a:pt x="7883" y="2440"/>
                </a:lnTo>
                <a:lnTo>
                  <a:pt x="9315" y="2440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0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5" name="幻灯片编号"/>
          <p:cNvSpPr txBox="1"/>
          <p:nvPr>
            <p:ph type="sldNum" sz="quarter" idx="2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</p:spPr>
        <p:txBody>
          <a:bodyPr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" name="线条"/>
          <p:cNvSpPr/>
          <p:nvPr/>
        </p:nvSpPr>
        <p:spPr>
          <a:xfrm>
            <a:off x="768507" y="9159279"/>
            <a:ext cx="10686426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" name="正文级别 1…"/>
          <p:cNvSpPr txBox="1"/>
          <p:nvPr>
            <p:ph type="body" sz="quarter" idx="1" hasCustomPrompt="1"/>
          </p:nvPr>
        </p:nvSpPr>
        <p:spPr>
          <a:xfrm>
            <a:off x="762000" y="762000"/>
            <a:ext cx="11467783" cy="609856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Financial Risks across Stock and Bond Markets"/>
          <p:cNvSpPr txBox="1"/>
          <p:nvPr/>
        </p:nvSpPr>
        <p:spPr>
          <a:xfrm>
            <a:off x="767841" y="9225726"/>
            <a:ext cx="758920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66674">
              <a:defRPr sz="24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Group 10 HW for Digital Economy &amp; Decision Analytics</a:t>
            </a:r>
          </a:p>
        </p:txBody>
      </p:sp>
      <p:pic>
        <p:nvPicPr>
          <p:cNvPr id="56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rcRect l="697" t="3795" r="2096" b="4605"/>
          <a:stretch>
            <a:fillRect/>
          </a:stretch>
        </p:blipFill>
        <p:spPr>
          <a:xfrm>
            <a:off x="11716231" y="8944886"/>
            <a:ext cx="1053708" cy="42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7"/>
                  <a:pt x="5670" y="1560"/>
                </a:cubicBezTo>
                <a:cubicBezTo>
                  <a:pt x="5661" y="1583"/>
                  <a:pt x="5649" y="1598"/>
                  <a:pt x="5638" y="1620"/>
                </a:cubicBezTo>
                <a:cubicBezTo>
                  <a:pt x="5620" y="1654"/>
                  <a:pt x="5596" y="1706"/>
                  <a:pt x="5573" y="1760"/>
                </a:cubicBezTo>
                <a:cubicBezTo>
                  <a:pt x="5572" y="1867"/>
                  <a:pt x="5566" y="1922"/>
                  <a:pt x="5548" y="1940"/>
                </a:cubicBezTo>
                <a:cubicBezTo>
                  <a:pt x="5537" y="1960"/>
                  <a:pt x="5522" y="1959"/>
                  <a:pt x="5491" y="1960"/>
                </a:cubicBezTo>
                <a:cubicBezTo>
                  <a:pt x="5473" y="2001"/>
                  <a:pt x="5451" y="2058"/>
                  <a:pt x="5434" y="2100"/>
                </a:cubicBezTo>
                <a:cubicBezTo>
                  <a:pt x="5407" y="2387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3"/>
                  <a:pt x="5727" y="10917"/>
                </a:cubicBezTo>
                <a:cubicBezTo>
                  <a:pt x="5727" y="11055"/>
                  <a:pt x="5725" y="11077"/>
                  <a:pt x="5654" y="11077"/>
                </a:cubicBezTo>
                <a:cubicBezTo>
                  <a:pt x="5616" y="11077"/>
                  <a:pt x="5591" y="11089"/>
                  <a:pt x="5581" y="11117"/>
                </a:cubicBezTo>
                <a:cubicBezTo>
                  <a:pt x="5571" y="11145"/>
                  <a:pt x="5573" y="11190"/>
                  <a:pt x="5573" y="11297"/>
                </a:cubicBezTo>
                <a:cubicBezTo>
                  <a:pt x="5573" y="11459"/>
                  <a:pt x="5575" y="11506"/>
                  <a:pt x="5540" y="11517"/>
                </a:cubicBezTo>
                <a:cubicBezTo>
                  <a:pt x="5528" y="11520"/>
                  <a:pt x="5512" y="11517"/>
                  <a:pt x="5491" y="11517"/>
                </a:cubicBezTo>
                <a:lnTo>
                  <a:pt x="5402" y="11517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1"/>
                  <a:pt x="5727" y="20094"/>
                </a:cubicBezTo>
                <a:cubicBezTo>
                  <a:pt x="5740" y="20127"/>
                  <a:pt x="5755" y="20176"/>
                  <a:pt x="5768" y="20194"/>
                </a:cubicBezTo>
                <a:cubicBezTo>
                  <a:pt x="5780" y="20210"/>
                  <a:pt x="5790" y="20223"/>
                  <a:pt x="5800" y="20254"/>
                </a:cubicBezTo>
                <a:cubicBezTo>
                  <a:pt x="5806" y="20252"/>
                  <a:pt x="5810" y="20255"/>
                  <a:pt x="5817" y="20254"/>
                </a:cubicBezTo>
                <a:cubicBezTo>
                  <a:pt x="5904" y="20233"/>
                  <a:pt x="5906" y="20244"/>
                  <a:pt x="5906" y="20414"/>
                </a:cubicBezTo>
                <a:cubicBezTo>
                  <a:pt x="5906" y="20450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49"/>
                  <a:pt x="9746" y="20434"/>
                </a:cubicBezTo>
                <a:cubicBezTo>
                  <a:pt x="9746" y="20423"/>
                  <a:pt x="9765" y="20373"/>
                  <a:pt x="9787" y="20314"/>
                </a:cubicBezTo>
                <a:cubicBezTo>
                  <a:pt x="9781" y="20282"/>
                  <a:pt x="9778" y="20272"/>
                  <a:pt x="9770" y="20254"/>
                </a:cubicBezTo>
                <a:cubicBezTo>
                  <a:pt x="9768" y="20248"/>
                  <a:pt x="9764" y="20236"/>
                  <a:pt x="9762" y="20234"/>
                </a:cubicBezTo>
                <a:cubicBezTo>
                  <a:pt x="9755" y="20222"/>
                  <a:pt x="9746" y="20214"/>
                  <a:pt x="9738" y="20214"/>
                </a:cubicBezTo>
                <a:cubicBezTo>
                  <a:pt x="9731" y="20214"/>
                  <a:pt x="9726" y="20217"/>
                  <a:pt x="9722" y="20214"/>
                </a:cubicBezTo>
                <a:cubicBezTo>
                  <a:pt x="9717" y="20210"/>
                  <a:pt x="9716" y="20200"/>
                  <a:pt x="9713" y="20194"/>
                </a:cubicBezTo>
                <a:cubicBezTo>
                  <a:pt x="9712" y="20189"/>
                  <a:pt x="9706" y="20180"/>
                  <a:pt x="9705" y="20174"/>
                </a:cubicBezTo>
                <a:cubicBezTo>
                  <a:pt x="9705" y="20164"/>
                  <a:pt x="9703" y="20146"/>
                  <a:pt x="9705" y="20134"/>
                </a:cubicBezTo>
                <a:cubicBezTo>
                  <a:pt x="9710" y="20101"/>
                  <a:pt x="9725" y="20075"/>
                  <a:pt x="9738" y="20074"/>
                </a:cubicBezTo>
                <a:cubicBezTo>
                  <a:pt x="9742" y="20073"/>
                  <a:pt x="9750" y="20090"/>
                  <a:pt x="9754" y="20094"/>
                </a:cubicBezTo>
                <a:cubicBezTo>
                  <a:pt x="9772" y="20111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7"/>
                </a:lnTo>
                <a:cubicBezTo>
                  <a:pt x="10037" y="11554"/>
                  <a:pt x="10002" y="11465"/>
                  <a:pt x="9982" y="11397"/>
                </a:cubicBezTo>
                <a:cubicBezTo>
                  <a:pt x="9972" y="11363"/>
                  <a:pt x="9963" y="11341"/>
                  <a:pt x="9958" y="11317"/>
                </a:cubicBezTo>
                <a:cubicBezTo>
                  <a:pt x="9954" y="11292"/>
                  <a:pt x="9956" y="11270"/>
                  <a:pt x="9958" y="11257"/>
                </a:cubicBezTo>
                <a:cubicBezTo>
                  <a:pt x="9962" y="11231"/>
                  <a:pt x="9961" y="11206"/>
                  <a:pt x="9958" y="11197"/>
                </a:cubicBezTo>
                <a:cubicBezTo>
                  <a:pt x="9954" y="11185"/>
                  <a:pt x="9946" y="11185"/>
                  <a:pt x="9933" y="11197"/>
                </a:cubicBezTo>
                <a:cubicBezTo>
                  <a:pt x="9917" y="11212"/>
                  <a:pt x="9896" y="11193"/>
                  <a:pt x="9876" y="11157"/>
                </a:cubicBezTo>
                <a:cubicBezTo>
                  <a:pt x="9856" y="11120"/>
                  <a:pt x="9844" y="11081"/>
                  <a:pt x="9844" y="11037"/>
                </a:cubicBezTo>
                <a:cubicBezTo>
                  <a:pt x="9844" y="11019"/>
                  <a:pt x="9837" y="11009"/>
                  <a:pt x="9827" y="11017"/>
                </a:cubicBezTo>
                <a:cubicBezTo>
                  <a:pt x="9824" y="11020"/>
                  <a:pt x="9814" y="10985"/>
                  <a:pt x="9811" y="10957"/>
                </a:cubicBezTo>
                <a:cubicBezTo>
                  <a:pt x="9807" y="10909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7"/>
                  <a:pt x="10185" y="2240"/>
                </a:cubicBezTo>
                <a:cubicBezTo>
                  <a:pt x="10178" y="2251"/>
                  <a:pt x="10170" y="2266"/>
                  <a:pt x="10161" y="2260"/>
                </a:cubicBezTo>
                <a:cubicBezTo>
                  <a:pt x="10151" y="2253"/>
                  <a:pt x="10137" y="2238"/>
                  <a:pt x="10128" y="2220"/>
                </a:cubicBezTo>
                <a:cubicBezTo>
                  <a:pt x="10125" y="2212"/>
                  <a:pt x="10123" y="2208"/>
                  <a:pt x="10120" y="2200"/>
                </a:cubicBezTo>
                <a:cubicBezTo>
                  <a:pt x="10113" y="2178"/>
                  <a:pt x="10112" y="2142"/>
                  <a:pt x="10112" y="2120"/>
                </a:cubicBezTo>
                <a:cubicBezTo>
                  <a:pt x="10112" y="2109"/>
                  <a:pt x="10110" y="2109"/>
                  <a:pt x="10112" y="2100"/>
                </a:cubicBezTo>
                <a:cubicBezTo>
                  <a:pt x="10120" y="2068"/>
                  <a:pt x="10117" y="2060"/>
                  <a:pt x="10104" y="2080"/>
                </a:cubicBezTo>
                <a:cubicBezTo>
                  <a:pt x="10100" y="2085"/>
                  <a:pt x="10092" y="2079"/>
                  <a:pt x="10088" y="2080"/>
                </a:cubicBezTo>
                <a:cubicBezTo>
                  <a:pt x="10079" y="2080"/>
                  <a:pt x="10072" y="2076"/>
                  <a:pt x="10063" y="2060"/>
                </a:cubicBezTo>
                <a:cubicBezTo>
                  <a:pt x="10060" y="2054"/>
                  <a:pt x="10058" y="2047"/>
                  <a:pt x="10055" y="2040"/>
                </a:cubicBezTo>
                <a:cubicBezTo>
                  <a:pt x="10045" y="2013"/>
                  <a:pt x="10037" y="1968"/>
                  <a:pt x="10039" y="1940"/>
                </a:cubicBezTo>
                <a:cubicBezTo>
                  <a:pt x="10040" y="1929"/>
                  <a:pt x="10044" y="1928"/>
                  <a:pt x="10047" y="1920"/>
                </a:cubicBezTo>
                <a:cubicBezTo>
                  <a:pt x="10056" y="1895"/>
                  <a:pt x="10051" y="1883"/>
                  <a:pt x="10039" y="1900"/>
                </a:cubicBezTo>
                <a:cubicBezTo>
                  <a:pt x="10033" y="1909"/>
                  <a:pt x="10016" y="1888"/>
                  <a:pt x="9990" y="1840"/>
                </a:cubicBezTo>
                <a:cubicBezTo>
                  <a:pt x="9964" y="1792"/>
                  <a:pt x="9926" y="1722"/>
                  <a:pt x="9892" y="1640"/>
                </a:cubicBezTo>
                <a:cubicBezTo>
                  <a:pt x="9825" y="1477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1" y="128"/>
                  <a:pt x="17540" y="141"/>
                </a:cubicBezTo>
                <a:cubicBezTo>
                  <a:pt x="17544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5"/>
                  <a:pt x="17027" y="1560"/>
                </a:cubicBezTo>
                <a:cubicBezTo>
                  <a:pt x="17025" y="1605"/>
                  <a:pt x="17023" y="1649"/>
                  <a:pt x="17019" y="1660"/>
                </a:cubicBezTo>
                <a:cubicBezTo>
                  <a:pt x="17015" y="1670"/>
                  <a:pt x="17014" y="1664"/>
                  <a:pt x="17011" y="1660"/>
                </a:cubicBezTo>
                <a:cubicBezTo>
                  <a:pt x="17008" y="1656"/>
                  <a:pt x="17003" y="1638"/>
                  <a:pt x="17003" y="1620"/>
                </a:cubicBezTo>
                <a:cubicBezTo>
                  <a:pt x="17003" y="1613"/>
                  <a:pt x="17005" y="1606"/>
                  <a:pt x="17003" y="1600"/>
                </a:cubicBezTo>
                <a:cubicBezTo>
                  <a:pt x="16995" y="1584"/>
                  <a:pt x="16981" y="1587"/>
                  <a:pt x="16962" y="1580"/>
                </a:cubicBezTo>
                <a:cubicBezTo>
                  <a:pt x="16923" y="1674"/>
                  <a:pt x="16913" y="1681"/>
                  <a:pt x="16856" y="1820"/>
                </a:cubicBezTo>
                <a:cubicBezTo>
                  <a:pt x="16860" y="1867"/>
                  <a:pt x="16865" y="1908"/>
                  <a:pt x="16872" y="1920"/>
                </a:cubicBezTo>
                <a:cubicBezTo>
                  <a:pt x="16885" y="1939"/>
                  <a:pt x="16888" y="1970"/>
                  <a:pt x="16881" y="2000"/>
                </a:cubicBezTo>
                <a:cubicBezTo>
                  <a:pt x="16878" y="2008"/>
                  <a:pt x="16875" y="2015"/>
                  <a:pt x="16872" y="2020"/>
                </a:cubicBezTo>
                <a:cubicBezTo>
                  <a:pt x="16870" y="2024"/>
                  <a:pt x="16868" y="2040"/>
                  <a:pt x="16864" y="2040"/>
                </a:cubicBezTo>
                <a:cubicBezTo>
                  <a:pt x="16858" y="2040"/>
                  <a:pt x="16848" y="2016"/>
                  <a:pt x="16840" y="2000"/>
                </a:cubicBezTo>
                <a:cubicBezTo>
                  <a:pt x="16835" y="1989"/>
                  <a:pt x="16826" y="1988"/>
                  <a:pt x="16815" y="1980"/>
                </a:cubicBezTo>
                <a:cubicBezTo>
                  <a:pt x="16809" y="1975"/>
                  <a:pt x="16799" y="1963"/>
                  <a:pt x="16791" y="1960"/>
                </a:cubicBezTo>
                <a:lnTo>
                  <a:pt x="16702" y="2200"/>
                </a:lnTo>
                <a:lnTo>
                  <a:pt x="16702" y="5919"/>
                </a:lnTo>
                <a:cubicBezTo>
                  <a:pt x="16702" y="6790"/>
                  <a:pt x="16709" y="7463"/>
                  <a:pt x="16710" y="7998"/>
                </a:cubicBezTo>
                <a:cubicBezTo>
                  <a:pt x="16711" y="9067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8"/>
                  <a:pt x="17035" y="10797"/>
                </a:cubicBezTo>
                <a:cubicBezTo>
                  <a:pt x="17041" y="10808"/>
                  <a:pt x="17049" y="10811"/>
                  <a:pt x="17068" y="10797"/>
                </a:cubicBezTo>
                <a:cubicBezTo>
                  <a:pt x="17077" y="10791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7"/>
                </a:cubicBezTo>
                <a:cubicBezTo>
                  <a:pt x="17112" y="10804"/>
                  <a:pt x="17115" y="10802"/>
                  <a:pt x="17116" y="10817"/>
                </a:cubicBezTo>
                <a:cubicBezTo>
                  <a:pt x="17118" y="10831"/>
                  <a:pt x="17117" y="10854"/>
                  <a:pt x="17116" y="10877"/>
                </a:cubicBezTo>
                <a:cubicBezTo>
                  <a:pt x="17116" y="10925"/>
                  <a:pt x="17112" y="10952"/>
                  <a:pt x="17108" y="10957"/>
                </a:cubicBezTo>
                <a:cubicBezTo>
                  <a:pt x="17105" y="10962"/>
                  <a:pt x="17100" y="10948"/>
                  <a:pt x="17092" y="10917"/>
                </a:cubicBezTo>
                <a:cubicBezTo>
                  <a:pt x="17070" y="10833"/>
                  <a:pt x="17035" y="10886"/>
                  <a:pt x="17035" y="10997"/>
                </a:cubicBezTo>
                <a:cubicBezTo>
                  <a:pt x="17035" y="11006"/>
                  <a:pt x="17040" y="11008"/>
                  <a:pt x="17035" y="11017"/>
                </a:cubicBezTo>
                <a:cubicBezTo>
                  <a:pt x="17030" y="11025"/>
                  <a:pt x="17019" y="11029"/>
                  <a:pt x="17011" y="11037"/>
                </a:cubicBezTo>
                <a:cubicBezTo>
                  <a:pt x="16994" y="11051"/>
                  <a:pt x="16972" y="11072"/>
                  <a:pt x="16946" y="11077"/>
                </a:cubicBezTo>
                <a:cubicBezTo>
                  <a:pt x="16910" y="11083"/>
                  <a:pt x="16880" y="11094"/>
                  <a:pt x="16864" y="11117"/>
                </a:cubicBezTo>
                <a:cubicBezTo>
                  <a:pt x="16859" y="11124"/>
                  <a:pt x="16859" y="11128"/>
                  <a:pt x="16856" y="11137"/>
                </a:cubicBezTo>
                <a:cubicBezTo>
                  <a:pt x="16850" y="11155"/>
                  <a:pt x="16844" y="11172"/>
                  <a:pt x="16848" y="11197"/>
                </a:cubicBezTo>
                <a:cubicBezTo>
                  <a:pt x="16852" y="11222"/>
                  <a:pt x="16860" y="11265"/>
                  <a:pt x="16872" y="11297"/>
                </a:cubicBezTo>
                <a:cubicBezTo>
                  <a:pt x="16893" y="11348"/>
                  <a:pt x="16895" y="11357"/>
                  <a:pt x="16872" y="11357"/>
                </a:cubicBezTo>
                <a:cubicBezTo>
                  <a:pt x="16855" y="11357"/>
                  <a:pt x="16848" y="11385"/>
                  <a:pt x="16856" y="11437"/>
                </a:cubicBezTo>
                <a:cubicBezTo>
                  <a:pt x="16859" y="11453"/>
                  <a:pt x="16865" y="11466"/>
                  <a:pt x="16864" y="11477"/>
                </a:cubicBezTo>
                <a:cubicBezTo>
                  <a:pt x="16864" y="11488"/>
                  <a:pt x="16860" y="11491"/>
                  <a:pt x="16856" y="11497"/>
                </a:cubicBezTo>
                <a:cubicBezTo>
                  <a:pt x="16849" y="11508"/>
                  <a:pt x="16831" y="11520"/>
                  <a:pt x="16807" y="11517"/>
                </a:cubicBezTo>
                <a:cubicBezTo>
                  <a:pt x="16774" y="11511"/>
                  <a:pt x="16738" y="11513"/>
                  <a:pt x="16726" y="11517"/>
                </a:cubicBezTo>
                <a:cubicBezTo>
                  <a:pt x="16724" y="11517"/>
                  <a:pt x="16719" y="11532"/>
                  <a:pt x="16718" y="11577"/>
                </a:cubicBezTo>
                <a:cubicBezTo>
                  <a:pt x="16713" y="11711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8"/>
                  <a:pt x="17035" y="20254"/>
                </a:cubicBezTo>
                <a:cubicBezTo>
                  <a:pt x="17068" y="20246"/>
                  <a:pt x="17092" y="20232"/>
                  <a:pt x="17092" y="20214"/>
                </a:cubicBezTo>
                <a:cubicBezTo>
                  <a:pt x="17092" y="20184"/>
                  <a:pt x="17117" y="20197"/>
                  <a:pt x="17141" y="20234"/>
                </a:cubicBezTo>
                <a:cubicBezTo>
                  <a:pt x="17165" y="20270"/>
                  <a:pt x="17172" y="20322"/>
                  <a:pt x="17165" y="20354"/>
                </a:cubicBezTo>
                <a:cubicBezTo>
                  <a:pt x="17168" y="20350"/>
                  <a:pt x="17176" y="20347"/>
                  <a:pt x="17182" y="20334"/>
                </a:cubicBezTo>
                <a:cubicBezTo>
                  <a:pt x="17205" y="20280"/>
                  <a:pt x="17251" y="20294"/>
                  <a:pt x="17263" y="20334"/>
                </a:cubicBezTo>
                <a:cubicBezTo>
                  <a:pt x="17265" y="20340"/>
                  <a:pt x="17263" y="20345"/>
                  <a:pt x="17263" y="20354"/>
                </a:cubicBezTo>
                <a:cubicBezTo>
                  <a:pt x="17263" y="20362"/>
                  <a:pt x="17265" y="20384"/>
                  <a:pt x="17263" y="20394"/>
                </a:cubicBezTo>
                <a:cubicBezTo>
                  <a:pt x="17259" y="20407"/>
                  <a:pt x="17254" y="20411"/>
                  <a:pt x="17247" y="20414"/>
                </a:cubicBezTo>
                <a:cubicBezTo>
                  <a:pt x="17240" y="20416"/>
                  <a:pt x="17229" y="20403"/>
                  <a:pt x="17222" y="20394"/>
                </a:cubicBezTo>
                <a:cubicBezTo>
                  <a:pt x="17208" y="20374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3"/>
                  <a:pt x="21013" y="20394"/>
                </a:cubicBezTo>
                <a:cubicBezTo>
                  <a:pt x="21013" y="20387"/>
                  <a:pt x="21008" y="20374"/>
                  <a:pt x="21005" y="20374"/>
                </a:cubicBezTo>
                <a:cubicBezTo>
                  <a:pt x="20989" y="20374"/>
                  <a:pt x="20981" y="20374"/>
                  <a:pt x="20981" y="20354"/>
                </a:cubicBezTo>
                <a:cubicBezTo>
                  <a:pt x="20980" y="20347"/>
                  <a:pt x="20979" y="20321"/>
                  <a:pt x="20981" y="20314"/>
                </a:cubicBezTo>
                <a:cubicBezTo>
                  <a:pt x="20988" y="20283"/>
                  <a:pt x="21010" y="20276"/>
                  <a:pt x="21021" y="20294"/>
                </a:cubicBezTo>
                <a:cubicBezTo>
                  <a:pt x="21027" y="20302"/>
                  <a:pt x="21027" y="20317"/>
                  <a:pt x="21030" y="20314"/>
                </a:cubicBezTo>
                <a:cubicBezTo>
                  <a:pt x="21034" y="20310"/>
                  <a:pt x="21038" y="20287"/>
                  <a:pt x="21038" y="20274"/>
                </a:cubicBezTo>
                <a:cubicBezTo>
                  <a:pt x="21038" y="20264"/>
                  <a:pt x="21040" y="20259"/>
                  <a:pt x="21046" y="20254"/>
                </a:cubicBezTo>
                <a:cubicBezTo>
                  <a:pt x="21052" y="20248"/>
                  <a:pt x="21060" y="20255"/>
                  <a:pt x="21070" y="20254"/>
                </a:cubicBezTo>
                <a:cubicBezTo>
                  <a:pt x="21090" y="20250"/>
                  <a:pt x="21124" y="20258"/>
                  <a:pt x="21152" y="20274"/>
                </a:cubicBezTo>
                <a:cubicBezTo>
                  <a:pt x="21156" y="20276"/>
                  <a:pt x="21144" y="20321"/>
                  <a:pt x="21127" y="20374"/>
                </a:cubicBezTo>
                <a:cubicBezTo>
                  <a:pt x="21113" y="20418"/>
                  <a:pt x="21109" y="20432"/>
                  <a:pt x="21111" y="20434"/>
                </a:cubicBezTo>
                <a:cubicBezTo>
                  <a:pt x="21113" y="20433"/>
                  <a:pt x="21122" y="20418"/>
                  <a:pt x="21143" y="20374"/>
                </a:cubicBezTo>
                <a:cubicBezTo>
                  <a:pt x="21153" y="20354"/>
                  <a:pt x="21164" y="20329"/>
                  <a:pt x="21176" y="20314"/>
                </a:cubicBezTo>
                <a:cubicBezTo>
                  <a:pt x="21184" y="20285"/>
                  <a:pt x="21194" y="20253"/>
                  <a:pt x="21209" y="20234"/>
                </a:cubicBezTo>
                <a:cubicBezTo>
                  <a:pt x="21229" y="20208"/>
                  <a:pt x="21249" y="20186"/>
                  <a:pt x="21249" y="20174"/>
                </a:cubicBezTo>
                <a:cubicBezTo>
                  <a:pt x="21249" y="20168"/>
                  <a:pt x="21252" y="20129"/>
                  <a:pt x="21257" y="20114"/>
                </a:cubicBezTo>
                <a:cubicBezTo>
                  <a:pt x="21257" y="20100"/>
                  <a:pt x="21258" y="20090"/>
                  <a:pt x="21257" y="20074"/>
                </a:cubicBezTo>
                <a:cubicBezTo>
                  <a:pt x="21253" y="19963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10" y="19491"/>
                  <a:pt x="21510" y="19475"/>
                </a:cubicBezTo>
                <a:cubicBezTo>
                  <a:pt x="21510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6" y="11838"/>
                  <a:pt x="21510" y="11817"/>
                </a:cubicBezTo>
                <a:cubicBezTo>
                  <a:pt x="21469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0"/>
                  <a:pt x="21176" y="11297"/>
                </a:cubicBezTo>
                <a:cubicBezTo>
                  <a:pt x="21213" y="11269"/>
                  <a:pt x="21265" y="11190"/>
                  <a:pt x="21290" y="11137"/>
                </a:cubicBezTo>
                <a:cubicBezTo>
                  <a:pt x="21294" y="11128"/>
                  <a:pt x="21295" y="11124"/>
                  <a:pt x="21298" y="11117"/>
                </a:cubicBezTo>
                <a:cubicBezTo>
                  <a:pt x="21294" y="11104"/>
                  <a:pt x="21282" y="11106"/>
                  <a:pt x="21274" y="11097"/>
                </a:cubicBezTo>
                <a:cubicBezTo>
                  <a:pt x="21272" y="11095"/>
                  <a:pt x="21275" y="11078"/>
                  <a:pt x="21274" y="11077"/>
                </a:cubicBezTo>
                <a:cubicBezTo>
                  <a:pt x="21263" y="11067"/>
                  <a:pt x="21251" y="11065"/>
                  <a:pt x="21233" y="11057"/>
                </a:cubicBezTo>
                <a:cubicBezTo>
                  <a:pt x="21211" y="11047"/>
                  <a:pt x="21188" y="11033"/>
                  <a:pt x="21176" y="11017"/>
                </a:cubicBezTo>
                <a:cubicBezTo>
                  <a:pt x="21170" y="11008"/>
                  <a:pt x="21170" y="11005"/>
                  <a:pt x="21168" y="10997"/>
                </a:cubicBezTo>
                <a:cubicBezTo>
                  <a:pt x="21165" y="10989"/>
                  <a:pt x="21158" y="10984"/>
                  <a:pt x="21160" y="10977"/>
                </a:cubicBezTo>
                <a:cubicBezTo>
                  <a:pt x="21167" y="10948"/>
                  <a:pt x="21162" y="10917"/>
                  <a:pt x="21143" y="10917"/>
                </a:cubicBezTo>
                <a:cubicBezTo>
                  <a:pt x="21132" y="10917"/>
                  <a:pt x="21125" y="10906"/>
                  <a:pt x="21119" y="10897"/>
                </a:cubicBezTo>
                <a:cubicBezTo>
                  <a:pt x="21113" y="10888"/>
                  <a:pt x="21111" y="10872"/>
                  <a:pt x="21111" y="10857"/>
                </a:cubicBezTo>
                <a:cubicBezTo>
                  <a:pt x="21111" y="10827"/>
                  <a:pt x="21122" y="10802"/>
                  <a:pt x="21143" y="10758"/>
                </a:cubicBezTo>
                <a:cubicBezTo>
                  <a:pt x="21170" y="10703"/>
                  <a:pt x="21183" y="10703"/>
                  <a:pt x="21209" y="10758"/>
                </a:cubicBezTo>
                <a:cubicBezTo>
                  <a:pt x="21219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4" y="9888"/>
                  <a:pt x="21510" y="9878"/>
                </a:cubicBezTo>
                <a:cubicBezTo>
                  <a:pt x="21527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0"/>
                  <a:pt x="21583" y="2340"/>
                </a:cubicBezTo>
                <a:cubicBezTo>
                  <a:pt x="21560" y="2249"/>
                  <a:pt x="21508" y="2116"/>
                  <a:pt x="21412" y="1880"/>
                </a:cubicBezTo>
                <a:cubicBezTo>
                  <a:pt x="21209" y="1383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5"/>
                  <a:pt x="838" y="1700"/>
                </a:cubicBezTo>
                <a:lnTo>
                  <a:pt x="1058" y="2220"/>
                </a:lnTo>
                <a:lnTo>
                  <a:pt x="2522" y="2220"/>
                </a:lnTo>
                <a:cubicBezTo>
                  <a:pt x="3482" y="2220"/>
                  <a:pt x="3829" y="2227"/>
                  <a:pt x="3946" y="2260"/>
                </a:cubicBezTo>
                <a:cubicBezTo>
                  <a:pt x="3984" y="2271"/>
                  <a:pt x="3992" y="2282"/>
                  <a:pt x="3994" y="2300"/>
                </a:cubicBezTo>
                <a:cubicBezTo>
                  <a:pt x="3999" y="2328"/>
                  <a:pt x="3999" y="2346"/>
                  <a:pt x="3994" y="2360"/>
                </a:cubicBezTo>
                <a:cubicBezTo>
                  <a:pt x="3992" y="2366"/>
                  <a:pt x="3991" y="2376"/>
                  <a:pt x="3986" y="2380"/>
                </a:cubicBezTo>
                <a:cubicBezTo>
                  <a:pt x="3981" y="2383"/>
                  <a:pt x="3977" y="2380"/>
                  <a:pt x="3970" y="2380"/>
                </a:cubicBezTo>
                <a:cubicBezTo>
                  <a:pt x="3965" y="2380"/>
                  <a:pt x="3958" y="2392"/>
                  <a:pt x="3954" y="2400"/>
                </a:cubicBezTo>
                <a:cubicBezTo>
                  <a:pt x="3950" y="2408"/>
                  <a:pt x="3949" y="2410"/>
                  <a:pt x="3946" y="2440"/>
                </a:cubicBezTo>
                <a:cubicBezTo>
                  <a:pt x="3927" y="2618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0"/>
                </a:lnTo>
                <a:lnTo>
                  <a:pt x="911" y="2180"/>
                </a:lnTo>
                <a:cubicBezTo>
                  <a:pt x="875" y="2087"/>
                  <a:pt x="854" y="2010"/>
                  <a:pt x="846" y="1960"/>
                </a:cubicBezTo>
                <a:cubicBezTo>
                  <a:pt x="843" y="1943"/>
                  <a:pt x="844" y="1926"/>
                  <a:pt x="846" y="1920"/>
                </a:cubicBezTo>
                <a:cubicBezTo>
                  <a:pt x="850" y="1908"/>
                  <a:pt x="848" y="1901"/>
                  <a:pt x="846" y="1900"/>
                </a:cubicBezTo>
                <a:cubicBezTo>
                  <a:pt x="844" y="1899"/>
                  <a:pt x="837" y="1890"/>
                  <a:pt x="830" y="1900"/>
                </a:cubicBezTo>
                <a:cubicBezTo>
                  <a:pt x="816" y="1919"/>
                  <a:pt x="754" y="1805"/>
                  <a:pt x="691" y="1640"/>
                </a:cubicBezTo>
                <a:cubicBezTo>
                  <a:pt x="629" y="1475"/>
                  <a:pt x="571" y="1341"/>
                  <a:pt x="561" y="1341"/>
                </a:cubicBezTo>
                <a:cubicBezTo>
                  <a:pt x="552" y="1341"/>
                  <a:pt x="453" y="1587"/>
                  <a:pt x="334" y="1880"/>
                </a:cubicBezTo>
                <a:lnTo>
                  <a:pt x="114" y="2400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6"/>
                  <a:pt x="513" y="10857"/>
                </a:cubicBezTo>
                <a:cubicBezTo>
                  <a:pt x="505" y="10992"/>
                  <a:pt x="498" y="11069"/>
                  <a:pt x="496" y="11017"/>
                </a:cubicBezTo>
                <a:cubicBezTo>
                  <a:pt x="494" y="10964"/>
                  <a:pt x="474" y="10917"/>
                  <a:pt x="456" y="10917"/>
                </a:cubicBezTo>
                <a:cubicBezTo>
                  <a:pt x="451" y="10917"/>
                  <a:pt x="451" y="10913"/>
                  <a:pt x="447" y="10917"/>
                </a:cubicBezTo>
                <a:cubicBezTo>
                  <a:pt x="437" y="10928"/>
                  <a:pt x="434" y="10963"/>
                  <a:pt x="439" y="10997"/>
                </a:cubicBezTo>
                <a:cubicBezTo>
                  <a:pt x="447" y="11048"/>
                  <a:pt x="433" y="11085"/>
                  <a:pt x="399" y="11097"/>
                </a:cubicBezTo>
                <a:cubicBezTo>
                  <a:pt x="381" y="11103"/>
                  <a:pt x="367" y="11114"/>
                  <a:pt x="358" y="11137"/>
                </a:cubicBezTo>
                <a:cubicBezTo>
                  <a:pt x="349" y="11159"/>
                  <a:pt x="342" y="11177"/>
                  <a:pt x="342" y="11217"/>
                </a:cubicBezTo>
                <a:cubicBezTo>
                  <a:pt x="341" y="11381"/>
                  <a:pt x="298" y="11517"/>
                  <a:pt x="236" y="11517"/>
                </a:cubicBezTo>
                <a:cubicBezTo>
                  <a:pt x="199" y="11517"/>
                  <a:pt x="179" y="11544"/>
                  <a:pt x="179" y="11617"/>
                </a:cubicBezTo>
                <a:cubicBezTo>
                  <a:pt x="179" y="11673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2"/>
                  <a:pt x="399" y="20174"/>
                </a:cubicBezTo>
                <a:cubicBezTo>
                  <a:pt x="411" y="20199"/>
                  <a:pt x="420" y="20229"/>
                  <a:pt x="431" y="20254"/>
                </a:cubicBezTo>
                <a:cubicBezTo>
                  <a:pt x="436" y="20251"/>
                  <a:pt x="443" y="20237"/>
                  <a:pt x="447" y="20234"/>
                </a:cubicBezTo>
                <a:cubicBezTo>
                  <a:pt x="459" y="20225"/>
                  <a:pt x="471" y="20227"/>
                  <a:pt x="480" y="20234"/>
                </a:cubicBezTo>
                <a:cubicBezTo>
                  <a:pt x="497" y="20244"/>
                  <a:pt x="507" y="20297"/>
                  <a:pt x="513" y="20354"/>
                </a:cubicBezTo>
                <a:cubicBezTo>
                  <a:pt x="516" y="20388"/>
                  <a:pt x="513" y="20413"/>
                  <a:pt x="513" y="20454"/>
                </a:cubicBezTo>
                <a:cubicBezTo>
                  <a:pt x="513" y="20471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49"/>
                  <a:pt x="4417" y="20434"/>
                </a:cubicBezTo>
                <a:cubicBezTo>
                  <a:pt x="4426" y="20278"/>
                  <a:pt x="4440" y="20249"/>
                  <a:pt x="4474" y="20254"/>
                </a:cubicBezTo>
                <a:cubicBezTo>
                  <a:pt x="4494" y="20256"/>
                  <a:pt x="4513" y="20250"/>
                  <a:pt x="4523" y="20254"/>
                </a:cubicBezTo>
                <a:cubicBezTo>
                  <a:pt x="4534" y="20257"/>
                  <a:pt x="4536" y="20266"/>
                  <a:pt x="4539" y="20274"/>
                </a:cubicBezTo>
                <a:cubicBezTo>
                  <a:pt x="4544" y="20286"/>
                  <a:pt x="4534" y="20319"/>
                  <a:pt x="4523" y="20354"/>
                </a:cubicBezTo>
                <a:cubicBezTo>
                  <a:pt x="4540" y="20310"/>
                  <a:pt x="4567" y="20274"/>
                  <a:pt x="4580" y="20274"/>
                </a:cubicBezTo>
                <a:cubicBezTo>
                  <a:pt x="4588" y="20274"/>
                  <a:pt x="4596" y="20253"/>
                  <a:pt x="4596" y="20234"/>
                </a:cubicBezTo>
                <a:cubicBezTo>
                  <a:pt x="4596" y="20214"/>
                  <a:pt x="4604" y="20194"/>
                  <a:pt x="4613" y="20194"/>
                </a:cubicBezTo>
                <a:cubicBezTo>
                  <a:pt x="4621" y="20194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1"/>
                  <a:pt x="4865" y="11517"/>
                </a:cubicBezTo>
                <a:cubicBezTo>
                  <a:pt x="4854" y="11512"/>
                  <a:pt x="4841" y="11517"/>
                  <a:pt x="4824" y="11517"/>
                </a:cubicBezTo>
                <a:cubicBezTo>
                  <a:pt x="4805" y="11517"/>
                  <a:pt x="4787" y="11506"/>
                  <a:pt x="4775" y="11497"/>
                </a:cubicBezTo>
                <a:cubicBezTo>
                  <a:pt x="4770" y="11492"/>
                  <a:pt x="4763" y="11485"/>
                  <a:pt x="4759" y="11477"/>
                </a:cubicBezTo>
                <a:cubicBezTo>
                  <a:pt x="4747" y="11452"/>
                  <a:pt x="4744" y="11426"/>
                  <a:pt x="4743" y="11357"/>
                </a:cubicBezTo>
                <a:cubicBezTo>
                  <a:pt x="4742" y="11310"/>
                  <a:pt x="4740" y="11250"/>
                  <a:pt x="4743" y="11177"/>
                </a:cubicBezTo>
                <a:cubicBezTo>
                  <a:pt x="4744" y="11158"/>
                  <a:pt x="4744" y="11129"/>
                  <a:pt x="4743" y="11117"/>
                </a:cubicBezTo>
                <a:cubicBezTo>
                  <a:pt x="4742" y="11104"/>
                  <a:pt x="4738" y="11104"/>
                  <a:pt x="4735" y="11097"/>
                </a:cubicBezTo>
                <a:cubicBezTo>
                  <a:pt x="4727" y="11083"/>
                  <a:pt x="4721" y="11073"/>
                  <a:pt x="4702" y="11077"/>
                </a:cubicBezTo>
                <a:cubicBezTo>
                  <a:pt x="4673" y="11083"/>
                  <a:pt x="4647" y="11098"/>
                  <a:pt x="4629" y="11097"/>
                </a:cubicBezTo>
                <a:cubicBezTo>
                  <a:pt x="4611" y="11095"/>
                  <a:pt x="4597" y="11090"/>
                  <a:pt x="4588" y="11077"/>
                </a:cubicBezTo>
                <a:cubicBezTo>
                  <a:pt x="4584" y="11070"/>
                  <a:pt x="4583" y="11047"/>
                  <a:pt x="4580" y="11037"/>
                </a:cubicBezTo>
                <a:cubicBezTo>
                  <a:pt x="4578" y="11031"/>
                  <a:pt x="4573" y="11024"/>
                  <a:pt x="4572" y="11017"/>
                </a:cubicBezTo>
                <a:cubicBezTo>
                  <a:pt x="4569" y="10988"/>
                  <a:pt x="4572" y="10945"/>
                  <a:pt x="4572" y="10897"/>
                </a:cubicBezTo>
                <a:cubicBezTo>
                  <a:pt x="4572" y="10794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6" y="10301"/>
                  <a:pt x="4784" y="10278"/>
                </a:cubicBezTo>
                <a:cubicBezTo>
                  <a:pt x="4799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8" y="10061"/>
                  <a:pt x="4784" y="10058"/>
                </a:cubicBezTo>
                <a:cubicBezTo>
                  <a:pt x="4804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5"/>
                  <a:pt x="4930" y="8498"/>
                </a:cubicBezTo>
                <a:cubicBezTo>
                  <a:pt x="4926" y="7860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7"/>
                  <a:pt x="4938" y="2760"/>
                </a:cubicBezTo>
                <a:cubicBezTo>
                  <a:pt x="4940" y="2643"/>
                  <a:pt x="4943" y="2519"/>
                  <a:pt x="4946" y="2460"/>
                </a:cubicBezTo>
                <a:cubicBezTo>
                  <a:pt x="4949" y="2414"/>
                  <a:pt x="4951" y="2382"/>
                  <a:pt x="4954" y="2360"/>
                </a:cubicBezTo>
                <a:cubicBezTo>
                  <a:pt x="4958" y="2336"/>
                  <a:pt x="4958" y="2310"/>
                  <a:pt x="4962" y="2300"/>
                </a:cubicBezTo>
                <a:cubicBezTo>
                  <a:pt x="4961" y="2297"/>
                  <a:pt x="4956" y="2300"/>
                  <a:pt x="4954" y="2300"/>
                </a:cubicBezTo>
                <a:cubicBezTo>
                  <a:pt x="4946" y="2300"/>
                  <a:pt x="4946" y="2284"/>
                  <a:pt x="4946" y="2260"/>
                </a:cubicBezTo>
                <a:cubicBezTo>
                  <a:pt x="4946" y="2255"/>
                  <a:pt x="4941" y="2229"/>
                  <a:pt x="4938" y="2220"/>
                </a:cubicBezTo>
                <a:cubicBezTo>
                  <a:pt x="4933" y="2215"/>
                  <a:pt x="4925" y="2210"/>
                  <a:pt x="4922" y="2200"/>
                </a:cubicBezTo>
                <a:cubicBezTo>
                  <a:pt x="4918" y="2189"/>
                  <a:pt x="4915" y="2175"/>
                  <a:pt x="4914" y="2160"/>
                </a:cubicBezTo>
                <a:cubicBezTo>
                  <a:pt x="4885" y="2085"/>
                  <a:pt x="4850" y="1997"/>
                  <a:pt x="4832" y="1980"/>
                </a:cubicBezTo>
                <a:cubicBezTo>
                  <a:pt x="4821" y="1991"/>
                  <a:pt x="4805" y="1970"/>
                  <a:pt x="4792" y="1940"/>
                </a:cubicBezTo>
                <a:cubicBezTo>
                  <a:pt x="4789" y="1933"/>
                  <a:pt x="4787" y="1927"/>
                  <a:pt x="4784" y="1920"/>
                </a:cubicBezTo>
                <a:cubicBezTo>
                  <a:pt x="4777" y="1899"/>
                  <a:pt x="4773" y="1887"/>
                  <a:pt x="4767" y="1860"/>
                </a:cubicBezTo>
                <a:cubicBezTo>
                  <a:pt x="4761" y="1831"/>
                  <a:pt x="4754" y="1792"/>
                  <a:pt x="4751" y="1760"/>
                </a:cubicBezTo>
                <a:cubicBezTo>
                  <a:pt x="4725" y="1699"/>
                  <a:pt x="4702" y="1640"/>
                  <a:pt x="4694" y="1640"/>
                </a:cubicBezTo>
                <a:cubicBezTo>
                  <a:pt x="4688" y="1640"/>
                  <a:pt x="4678" y="1625"/>
                  <a:pt x="4678" y="1600"/>
                </a:cubicBezTo>
                <a:cubicBezTo>
                  <a:pt x="4678" y="1586"/>
                  <a:pt x="4675" y="1578"/>
                  <a:pt x="4670" y="1560"/>
                </a:cubicBezTo>
                <a:cubicBezTo>
                  <a:pt x="4659" y="1556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2"/>
                  <a:pt x="11926" y="1720"/>
                </a:cubicBezTo>
                <a:lnTo>
                  <a:pt x="12138" y="2220"/>
                </a:lnTo>
                <a:lnTo>
                  <a:pt x="13578" y="2240"/>
                </a:lnTo>
                <a:cubicBezTo>
                  <a:pt x="14368" y="2247"/>
                  <a:pt x="15004" y="2257"/>
                  <a:pt x="15001" y="2280"/>
                </a:cubicBezTo>
                <a:cubicBezTo>
                  <a:pt x="14998" y="2302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0"/>
                </a:lnTo>
                <a:lnTo>
                  <a:pt x="12024" y="2280"/>
                </a:lnTo>
                <a:cubicBezTo>
                  <a:pt x="12001" y="2228"/>
                  <a:pt x="11987" y="2161"/>
                  <a:pt x="11983" y="2120"/>
                </a:cubicBezTo>
                <a:cubicBezTo>
                  <a:pt x="11982" y="2105"/>
                  <a:pt x="11981" y="2088"/>
                  <a:pt x="11983" y="2080"/>
                </a:cubicBezTo>
                <a:cubicBezTo>
                  <a:pt x="11981" y="2086"/>
                  <a:pt x="11969" y="2075"/>
                  <a:pt x="11959" y="2060"/>
                </a:cubicBezTo>
                <a:cubicBezTo>
                  <a:pt x="11948" y="2045"/>
                  <a:pt x="11935" y="2012"/>
                  <a:pt x="11918" y="1980"/>
                </a:cubicBezTo>
                <a:cubicBezTo>
                  <a:pt x="11885" y="1916"/>
                  <a:pt x="11841" y="1829"/>
                  <a:pt x="11796" y="1720"/>
                </a:cubicBezTo>
                <a:lnTo>
                  <a:pt x="11633" y="1321"/>
                </a:lnTo>
                <a:lnTo>
                  <a:pt x="11414" y="1860"/>
                </a:lnTo>
                <a:cubicBezTo>
                  <a:pt x="11291" y="2159"/>
                  <a:pt x="11186" y="2378"/>
                  <a:pt x="11186" y="2340"/>
                </a:cubicBezTo>
                <a:cubicBezTo>
                  <a:pt x="11186" y="2319"/>
                  <a:pt x="11182" y="2305"/>
                  <a:pt x="11178" y="2300"/>
                </a:cubicBezTo>
                <a:cubicBezTo>
                  <a:pt x="11173" y="2294"/>
                  <a:pt x="11170" y="2288"/>
                  <a:pt x="11162" y="2300"/>
                </a:cubicBezTo>
                <a:cubicBezTo>
                  <a:pt x="11142" y="2331"/>
                  <a:pt x="11142" y="2363"/>
                  <a:pt x="11162" y="2380"/>
                </a:cubicBezTo>
                <a:cubicBezTo>
                  <a:pt x="11168" y="2384"/>
                  <a:pt x="11174" y="2435"/>
                  <a:pt x="11178" y="2560"/>
                </a:cubicBezTo>
                <a:cubicBezTo>
                  <a:pt x="11188" y="2933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4"/>
                  <a:pt x="11519" y="10837"/>
                </a:cubicBezTo>
                <a:cubicBezTo>
                  <a:pt x="11517" y="10842"/>
                  <a:pt x="11513" y="10838"/>
                  <a:pt x="11511" y="10837"/>
                </a:cubicBezTo>
                <a:cubicBezTo>
                  <a:pt x="11510" y="10834"/>
                  <a:pt x="11504" y="10841"/>
                  <a:pt x="11503" y="10837"/>
                </a:cubicBezTo>
                <a:cubicBezTo>
                  <a:pt x="11500" y="10821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8" y="10733"/>
                  <a:pt x="11463" y="10937"/>
                </a:cubicBezTo>
                <a:cubicBezTo>
                  <a:pt x="11463" y="10966"/>
                  <a:pt x="11457" y="10998"/>
                  <a:pt x="11454" y="11017"/>
                </a:cubicBezTo>
                <a:cubicBezTo>
                  <a:pt x="11452" y="11035"/>
                  <a:pt x="11452" y="11047"/>
                  <a:pt x="11446" y="11057"/>
                </a:cubicBezTo>
                <a:cubicBezTo>
                  <a:pt x="11444" y="11060"/>
                  <a:pt x="11440" y="11054"/>
                  <a:pt x="11438" y="11057"/>
                </a:cubicBezTo>
                <a:cubicBezTo>
                  <a:pt x="11426" y="11069"/>
                  <a:pt x="11410" y="11077"/>
                  <a:pt x="11381" y="11077"/>
                </a:cubicBezTo>
                <a:cubicBezTo>
                  <a:pt x="11368" y="11077"/>
                  <a:pt x="11350" y="11073"/>
                  <a:pt x="11340" y="11077"/>
                </a:cubicBezTo>
                <a:cubicBezTo>
                  <a:pt x="11325" y="11082"/>
                  <a:pt x="11315" y="11103"/>
                  <a:pt x="11308" y="11117"/>
                </a:cubicBezTo>
                <a:cubicBezTo>
                  <a:pt x="11305" y="11127"/>
                  <a:pt x="11300" y="11142"/>
                  <a:pt x="11300" y="11157"/>
                </a:cubicBezTo>
                <a:cubicBezTo>
                  <a:pt x="11300" y="11202"/>
                  <a:pt x="11309" y="11254"/>
                  <a:pt x="11324" y="11257"/>
                </a:cubicBezTo>
                <a:cubicBezTo>
                  <a:pt x="11335" y="11258"/>
                  <a:pt x="11349" y="11252"/>
                  <a:pt x="11349" y="11257"/>
                </a:cubicBezTo>
                <a:cubicBezTo>
                  <a:pt x="11348" y="11262"/>
                  <a:pt x="11335" y="11266"/>
                  <a:pt x="11324" y="11277"/>
                </a:cubicBezTo>
                <a:cubicBezTo>
                  <a:pt x="11309" y="11292"/>
                  <a:pt x="11300" y="11357"/>
                  <a:pt x="11300" y="11417"/>
                </a:cubicBezTo>
                <a:cubicBezTo>
                  <a:pt x="11300" y="11456"/>
                  <a:pt x="11300" y="11481"/>
                  <a:pt x="11292" y="11497"/>
                </a:cubicBezTo>
                <a:cubicBezTo>
                  <a:pt x="11284" y="11512"/>
                  <a:pt x="11269" y="11520"/>
                  <a:pt x="11251" y="11517"/>
                </a:cubicBezTo>
                <a:cubicBezTo>
                  <a:pt x="11229" y="11512"/>
                  <a:pt x="11210" y="11516"/>
                  <a:pt x="11194" y="11517"/>
                </a:cubicBezTo>
                <a:cubicBezTo>
                  <a:pt x="11178" y="11517"/>
                  <a:pt x="11164" y="11512"/>
                  <a:pt x="11153" y="11517"/>
                </a:cubicBezTo>
                <a:cubicBezTo>
                  <a:pt x="11143" y="11521"/>
                  <a:pt x="11134" y="11527"/>
                  <a:pt x="11129" y="11537"/>
                </a:cubicBezTo>
                <a:cubicBezTo>
                  <a:pt x="11124" y="11546"/>
                  <a:pt x="11121" y="11562"/>
                  <a:pt x="11121" y="11577"/>
                </a:cubicBezTo>
                <a:cubicBezTo>
                  <a:pt x="11121" y="11607"/>
                  <a:pt x="11142" y="11637"/>
                  <a:pt x="11162" y="11637"/>
                </a:cubicBezTo>
                <a:cubicBezTo>
                  <a:pt x="11198" y="11637"/>
                  <a:pt x="11198" y="11633"/>
                  <a:pt x="11162" y="11697"/>
                </a:cubicBezTo>
                <a:cubicBezTo>
                  <a:pt x="11127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2" y="20080"/>
                  <a:pt x="11463" y="20114"/>
                </a:cubicBezTo>
                <a:cubicBezTo>
                  <a:pt x="11465" y="20145"/>
                  <a:pt x="11465" y="20175"/>
                  <a:pt x="11471" y="20194"/>
                </a:cubicBezTo>
                <a:cubicBezTo>
                  <a:pt x="11474" y="20198"/>
                  <a:pt x="11476" y="20194"/>
                  <a:pt x="11479" y="20194"/>
                </a:cubicBezTo>
                <a:cubicBezTo>
                  <a:pt x="11490" y="20194"/>
                  <a:pt x="11500" y="20219"/>
                  <a:pt x="11503" y="20234"/>
                </a:cubicBezTo>
                <a:cubicBezTo>
                  <a:pt x="11504" y="20236"/>
                  <a:pt x="11509" y="20230"/>
                  <a:pt x="11511" y="20234"/>
                </a:cubicBezTo>
                <a:cubicBezTo>
                  <a:pt x="11521" y="20238"/>
                  <a:pt x="11532" y="20252"/>
                  <a:pt x="11544" y="20254"/>
                </a:cubicBezTo>
                <a:cubicBezTo>
                  <a:pt x="11587" y="20258"/>
                  <a:pt x="11627" y="20271"/>
                  <a:pt x="11633" y="20274"/>
                </a:cubicBezTo>
                <a:cubicBezTo>
                  <a:pt x="11640" y="20276"/>
                  <a:pt x="11646" y="20348"/>
                  <a:pt x="11641" y="20454"/>
                </a:cubicBezTo>
                <a:cubicBezTo>
                  <a:pt x="11640" y="20483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9" y="20646"/>
                  <a:pt x="11764" y="20654"/>
                </a:cubicBezTo>
                <a:cubicBezTo>
                  <a:pt x="11773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4"/>
                </a:lnTo>
                <a:lnTo>
                  <a:pt x="15668" y="20274"/>
                </a:lnTo>
                <a:cubicBezTo>
                  <a:pt x="15714" y="20198"/>
                  <a:pt x="15961" y="19579"/>
                  <a:pt x="16043" y="19355"/>
                </a:cubicBezTo>
                <a:cubicBezTo>
                  <a:pt x="16041" y="19250"/>
                  <a:pt x="16043" y="19177"/>
                  <a:pt x="16035" y="19155"/>
                </a:cubicBezTo>
                <a:cubicBezTo>
                  <a:pt x="16033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5" y="18975"/>
                </a:lnTo>
                <a:lnTo>
                  <a:pt x="16043" y="15236"/>
                </a:lnTo>
                <a:lnTo>
                  <a:pt x="16043" y="11497"/>
                </a:lnTo>
                <a:lnTo>
                  <a:pt x="15969" y="11537"/>
                </a:lnTo>
                <a:cubicBezTo>
                  <a:pt x="15913" y="11559"/>
                  <a:pt x="15851" y="11495"/>
                  <a:pt x="15839" y="11437"/>
                </a:cubicBezTo>
                <a:cubicBezTo>
                  <a:pt x="15837" y="11427"/>
                  <a:pt x="15830" y="11426"/>
                  <a:pt x="15831" y="11417"/>
                </a:cubicBezTo>
                <a:cubicBezTo>
                  <a:pt x="15832" y="11407"/>
                  <a:pt x="15842" y="11385"/>
                  <a:pt x="15847" y="11377"/>
                </a:cubicBezTo>
                <a:cubicBezTo>
                  <a:pt x="15860" y="11357"/>
                  <a:pt x="15872" y="11290"/>
                  <a:pt x="15872" y="11217"/>
                </a:cubicBezTo>
                <a:cubicBezTo>
                  <a:pt x="15872" y="11164"/>
                  <a:pt x="15865" y="11137"/>
                  <a:pt x="15856" y="11117"/>
                </a:cubicBezTo>
                <a:cubicBezTo>
                  <a:pt x="15852" y="11106"/>
                  <a:pt x="15846" y="11081"/>
                  <a:pt x="15839" y="11077"/>
                </a:cubicBezTo>
                <a:cubicBezTo>
                  <a:pt x="15832" y="11072"/>
                  <a:pt x="15826" y="11077"/>
                  <a:pt x="15815" y="11077"/>
                </a:cubicBezTo>
                <a:cubicBezTo>
                  <a:pt x="15785" y="11077"/>
                  <a:pt x="15750" y="11105"/>
                  <a:pt x="15742" y="11137"/>
                </a:cubicBezTo>
                <a:cubicBezTo>
                  <a:pt x="15739" y="11146"/>
                  <a:pt x="15738" y="11154"/>
                  <a:pt x="15734" y="11157"/>
                </a:cubicBezTo>
                <a:cubicBezTo>
                  <a:pt x="15725" y="11165"/>
                  <a:pt x="15715" y="11144"/>
                  <a:pt x="15701" y="11097"/>
                </a:cubicBezTo>
                <a:cubicBezTo>
                  <a:pt x="15693" y="11070"/>
                  <a:pt x="15682" y="11047"/>
                  <a:pt x="15677" y="11037"/>
                </a:cubicBezTo>
                <a:cubicBezTo>
                  <a:pt x="15674" y="11032"/>
                  <a:pt x="15670" y="11037"/>
                  <a:pt x="15668" y="11037"/>
                </a:cubicBezTo>
                <a:cubicBezTo>
                  <a:pt x="15668" y="11043"/>
                  <a:pt x="15670" y="11055"/>
                  <a:pt x="15668" y="11057"/>
                </a:cubicBezTo>
                <a:cubicBezTo>
                  <a:pt x="15667" y="11059"/>
                  <a:pt x="15663" y="11059"/>
                  <a:pt x="15660" y="11057"/>
                </a:cubicBezTo>
                <a:cubicBezTo>
                  <a:pt x="15655" y="11053"/>
                  <a:pt x="15644" y="11035"/>
                  <a:pt x="15636" y="11017"/>
                </a:cubicBezTo>
                <a:cubicBezTo>
                  <a:pt x="15627" y="10996"/>
                  <a:pt x="15624" y="10968"/>
                  <a:pt x="15620" y="10937"/>
                </a:cubicBezTo>
                <a:cubicBezTo>
                  <a:pt x="15615" y="10905"/>
                  <a:pt x="15611" y="10869"/>
                  <a:pt x="15611" y="10837"/>
                </a:cubicBezTo>
                <a:cubicBezTo>
                  <a:pt x="15612" y="10773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6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5" y="2800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0"/>
                  <a:pt x="16026" y="2440"/>
                </a:cubicBezTo>
                <a:cubicBezTo>
                  <a:pt x="16029" y="2440"/>
                  <a:pt x="16033" y="2429"/>
                  <a:pt x="16035" y="2420"/>
                </a:cubicBezTo>
                <a:cubicBezTo>
                  <a:pt x="16041" y="2393"/>
                  <a:pt x="16042" y="2329"/>
                  <a:pt x="16043" y="2260"/>
                </a:cubicBezTo>
                <a:cubicBezTo>
                  <a:pt x="16036" y="2230"/>
                  <a:pt x="16009" y="2181"/>
                  <a:pt x="15978" y="2120"/>
                </a:cubicBezTo>
                <a:cubicBezTo>
                  <a:pt x="15950" y="2065"/>
                  <a:pt x="15930" y="2009"/>
                  <a:pt x="15921" y="1980"/>
                </a:cubicBezTo>
                <a:cubicBezTo>
                  <a:pt x="15885" y="1968"/>
                  <a:pt x="15868" y="1919"/>
                  <a:pt x="15864" y="1820"/>
                </a:cubicBezTo>
                <a:cubicBezTo>
                  <a:pt x="15832" y="1738"/>
                  <a:pt x="15800" y="1656"/>
                  <a:pt x="15758" y="1560"/>
                </a:cubicBezTo>
                <a:cubicBezTo>
                  <a:pt x="15745" y="1556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0"/>
                </a:moveTo>
                <a:cubicBezTo>
                  <a:pt x="4966" y="2350"/>
                  <a:pt x="4966" y="2365"/>
                  <a:pt x="4962" y="2380"/>
                </a:cubicBezTo>
                <a:cubicBezTo>
                  <a:pt x="4955" y="2410"/>
                  <a:pt x="4958" y="2440"/>
                  <a:pt x="4971" y="2440"/>
                </a:cubicBezTo>
                <a:cubicBezTo>
                  <a:pt x="4975" y="2440"/>
                  <a:pt x="4975" y="2425"/>
                  <a:pt x="4979" y="2420"/>
                </a:cubicBezTo>
                <a:cubicBezTo>
                  <a:pt x="4981" y="2416"/>
                  <a:pt x="4985" y="2425"/>
                  <a:pt x="4987" y="2420"/>
                </a:cubicBezTo>
                <a:cubicBezTo>
                  <a:pt x="4978" y="2400"/>
                  <a:pt x="4971" y="2362"/>
                  <a:pt x="4971" y="2340"/>
                </a:cubicBezTo>
                <a:close/>
                <a:moveTo>
                  <a:pt x="19134" y="2420"/>
                </a:moveTo>
                <a:cubicBezTo>
                  <a:pt x="20021" y="2411"/>
                  <a:pt x="20564" y="2427"/>
                  <a:pt x="20574" y="2460"/>
                </a:cubicBezTo>
                <a:cubicBezTo>
                  <a:pt x="20582" y="2488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2"/>
                  <a:pt x="17694" y="2580"/>
                </a:cubicBezTo>
                <a:lnTo>
                  <a:pt x="17702" y="2440"/>
                </a:lnTo>
                <a:lnTo>
                  <a:pt x="19134" y="2420"/>
                </a:lnTo>
                <a:close/>
                <a:moveTo>
                  <a:pt x="6443" y="2440"/>
                </a:moveTo>
                <a:lnTo>
                  <a:pt x="7883" y="2440"/>
                </a:lnTo>
                <a:lnTo>
                  <a:pt x="9315" y="2440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0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7" name="幻灯片编号"/>
          <p:cNvSpPr txBox="1"/>
          <p:nvPr>
            <p:ph type="sldNum" sz="quarter" idx="2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</p:spPr>
        <p:txBody>
          <a:bodyPr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线条"/>
          <p:cNvSpPr/>
          <p:nvPr/>
        </p:nvSpPr>
        <p:spPr>
          <a:xfrm>
            <a:off x="768507" y="9159279"/>
            <a:ext cx="10686426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" name="正文级别 1…"/>
          <p:cNvSpPr txBox="1"/>
          <p:nvPr>
            <p:ph type="body" sz="quarter" idx="1" hasCustomPrompt="1"/>
          </p:nvPr>
        </p:nvSpPr>
        <p:spPr>
          <a:xfrm>
            <a:off x="762000" y="762000"/>
            <a:ext cx="11467783" cy="609856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Financial Risks across Stock and Bond Markets"/>
          <p:cNvSpPr txBox="1"/>
          <p:nvPr/>
        </p:nvSpPr>
        <p:spPr>
          <a:xfrm>
            <a:off x="767841" y="9225726"/>
            <a:ext cx="758920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66674">
              <a:defRPr sz="24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Group 10 HW for Digital Economy &amp; Decision Analytics</a:t>
            </a:r>
          </a:p>
        </p:txBody>
      </p:sp>
      <p:pic>
        <p:nvPicPr>
          <p:cNvPr id="68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rcRect l="697" t="3795" r="2096" b="4605"/>
          <a:stretch>
            <a:fillRect/>
          </a:stretch>
        </p:blipFill>
        <p:spPr>
          <a:xfrm>
            <a:off x="11716231" y="8944886"/>
            <a:ext cx="1053708" cy="42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7"/>
                  <a:pt x="5670" y="1560"/>
                </a:cubicBezTo>
                <a:cubicBezTo>
                  <a:pt x="5661" y="1583"/>
                  <a:pt x="5649" y="1598"/>
                  <a:pt x="5638" y="1620"/>
                </a:cubicBezTo>
                <a:cubicBezTo>
                  <a:pt x="5620" y="1654"/>
                  <a:pt x="5596" y="1706"/>
                  <a:pt x="5573" y="1760"/>
                </a:cubicBezTo>
                <a:cubicBezTo>
                  <a:pt x="5572" y="1867"/>
                  <a:pt x="5566" y="1922"/>
                  <a:pt x="5548" y="1940"/>
                </a:cubicBezTo>
                <a:cubicBezTo>
                  <a:pt x="5537" y="1960"/>
                  <a:pt x="5522" y="1959"/>
                  <a:pt x="5491" y="1960"/>
                </a:cubicBezTo>
                <a:cubicBezTo>
                  <a:pt x="5473" y="2001"/>
                  <a:pt x="5451" y="2058"/>
                  <a:pt x="5434" y="2100"/>
                </a:cubicBezTo>
                <a:cubicBezTo>
                  <a:pt x="5407" y="2387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3"/>
                  <a:pt x="5727" y="10917"/>
                </a:cubicBezTo>
                <a:cubicBezTo>
                  <a:pt x="5727" y="11055"/>
                  <a:pt x="5725" y="11077"/>
                  <a:pt x="5654" y="11077"/>
                </a:cubicBezTo>
                <a:cubicBezTo>
                  <a:pt x="5616" y="11077"/>
                  <a:pt x="5591" y="11089"/>
                  <a:pt x="5581" y="11117"/>
                </a:cubicBezTo>
                <a:cubicBezTo>
                  <a:pt x="5571" y="11145"/>
                  <a:pt x="5573" y="11190"/>
                  <a:pt x="5573" y="11297"/>
                </a:cubicBezTo>
                <a:cubicBezTo>
                  <a:pt x="5573" y="11459"/>
                  <a:pt x="5575" y="11506"/>
                  <a:pt x="5540" y="11517"/>
                </a:cubicBezTo>
                <a:cubicBezTo>
                  <a:pt x="5528" y="11520"/>
                  <a:pt x="5512" y="11517"/>
                  <a:pt x="5491" y="11517"/>
                </a:cubicBezTo>
                <a:lnTo>
                  <a:pt x="5402" y="11517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1"/>
                  <a:pt x="5727" y="20094"/>
                </a:cubicBezTo>
                <a:cubicBezTo>
                  <a:pt x="5740" y="20127"/>
                  <a:pt x="5755" y="20176"/>
                  <a:pt x="5768" y="20194"/>
                </a:cubicBezTo>
                <a:cubicBezTo>
                  <a:pt x="5780" y="20210"/>
                  <a:pt x="5790" y="20223"/>
                  <a:pt x="5800" y="20254"/>
                </a:cubicBezTo>
                <a:cubicBezTo>
                  <a:pt x="5806" y="20252"/>
                  <a:pt x="5810" y="20255"/>
                  <a:pt x="5817" y="20254"/>
                </a:cubicBezTo>
                <a:cubicBezTo>
                  <a:pt x="5904" y="20233"/>
                  <a:pt x="5906" y="20244"/>
                  <a:pt x="5906" y="20414"/>
                </a:cubicBezTo>
                <a:cubicBezTo>
                  <a:pt x="5906" y="20450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49"/>
                  <a:pt x="9746" y="20434"/>
                </a:cubicBezTo>
                <a:cubicBezTo>
                  <a:pt x="9746" y="20423"/>
                  <a:pt x="9765" y="20373"/>
                  <a:pt x="9787" y="20314"/>
                </a:cubicBezTo>
                <a:cubicBezTo>
                  <a:pt x="9781" y="20282"/>
                  <a:pt x="9778" y="20272"/>
                  <a:pt x="9770" y="20254"/>
                </a:cubicBezTo>
                <a:cubicBezTo>
                  <a:pt x="9768" y="20248"/>
                  <a:pt x="9764" y="20236"/>
                  <a:pt x="9762" y="20234"/>
                </a:cubicBezTo>
                <a:cubicBezTo>
                  <a:pt x="9755" y="20222"/>
                  <a:pt x="9746" y="20214"/>
                  <a:pt x="9738" y="20214"/>
                </a:cubicBezTo>
                <a:cubicBezTo>
                  <a:pt x="9731" y="20214"/>
                  <a:pt x="9726" y="20217"/>
                  <a:pt x="9722" y="20214"/>
                </a:cubicBezTo>
                <a:cubicBezTo>
                  <a:pt x="9717" y="20210"/>
                  <a:pt x="9716" y="20200"/>
                  <a:pt x="9713" y="20194"/>
                </a:cubicBezTo>
                <a:cubicBezTo>
                  <a:pt x="9712" y="20189"/>
                  <a:pt x="9706" y="20180"/>
                  <a:pt x="9705" y="20174"/>
                </a:cubicBezTo>
                <a:cubicBezTo>
                  <a:pt x="9705" y="20164"/>
                  <a:pt x="9703" y="20146"/>
                  <a:pt x="9705" y="20134"/>
                </a:cubicBezTo>
                <a:cubicBezTo>
                  <a:pt x="9710" y="20101"/>
                  <a:pt x="9725" y="20075"/>
                  <a:pt x="9738" y="20074"/>
                </a:cubicBezTo>
                <a:cubicBezTo>
                  <a:pt x="9742" y="20073"/>
                  <a:pt x="9750" y="20090"/>
                  <a:pt x="9754" y="20094"/>
                </a:cubicBezTo>
                <a:cubicBezTo>
                  <a:pt x="9772" y="20111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7"/>
                </a:lnTo>
                <a:cubicBezTo>
                  <a:pt x="10037" y="11554"/>
                  <a:pt x="10002" y="11465"/>
                  <a:pt x="9982" y="11397"/>
                </a:cubicBezTo>
                <a:cubicBezTo>
                  <a:pt x="9972" y="11363"/>
                  <a:pt x="9963" y="11341"/>
                  <a:pt x="9958" y="11317"/>
                </a:cubicBezTo>
                <a:cubicBezTo>
                  <a:pt x="9954" y="11292"/>
                  <a:pt x="9956" y="11270"/>
                  <a:pt x="9958" y="11257"/>
                </a:cubicBezTo>
                <a:cubicBezTo>
                  <a:pt x="9962" y="11231"/>
                  <a:pt x="9961" y="11206"/>
                  <a:pt x="9958" y="11197"/>
                </a:cubicBezTo>
                <a:cubicBezTo>
                  <a:pt x="9954" y="11185"/>
                  <a:pt x="9946" y="11185"/>
                  <a:pt x="9933" y="11197"/>
                </a:cubicBezTo>
                <a:cubicBezTo>
                  <a:pt x="9917" y="11212"/>
                  <a:pt x="9896" y="11193"/>
                  <a:pt x="9876" y="11157"/>
                </a:cubicBezTo>
                <a:cubicBezTo>
                  <a:pt x="9856" y="11120"/>
                  <a:pt x="9844" y="11081"/>
                  <a:pt x="9844" y="11037"/>
                </a:cubicBezTo>
                <a:cubicBezTo>
                  <a:pt x="9844" y="11019"/>
                  <a:pt x="9837" y="11009"/>
                  <a:pt x="9827" y="11017"/>
                </a:cubicBezTo>
                <a:cubicBezTo>
                  <a:pt x="9824" y="11020"/>
                  <a:pt x="9814" y="10985"/>
                  <a:pt x="9811" y="10957"/>
                </a:cubicBezTo>
                <a:cubicBezTo>
                  <a:pt x="9807" y="10909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7"/>
                  <a:pt x="10185" y="2240"/>
                </a:cubicBezTo>
                <a:cubicBezTo>
                  <a:pt x="10178" y="2251"/>
                  <a:pt x="10170" y="2266"/>
                  <a:pt x="10161" y="2260"/>
                </a:cubicBezTo>
                <a:cubicBezTo>
                  <a:pt x="10151" y="2253"/>
                  <a:pt x="10137" y="2238"/>
                  <a:pt x="10128" y="2220"/>
                </a:cubicBezTo>
                <a:cubicBezTo>
                  <a:pt x="10125" y="2212"/>
                  <a:pt x="10123" y="2208"/>
                  <a:pt x="10120" y="2200"/>
                </a:cubicBezTo>
                <a:cubicBezTo>
                  <a:pt x="10113" y="2178"/>
                  <a:pt x="10112" y="2142"/>
                  <a:pt x="10112" y="2120"/>
                </a:cubicBezTo>
                <a:cubicBezTo>
                  <a:pt x="10112" y="2109"/>
                  <a:pt x="10110" y="2109"/>
                  <a:pt x="10112" y="2100"/>
                </a:cubicBezTo>
                <a:cubicBezTo>
                  <a:pt x="10120" y="2068"/>
                  <a:pt x="10117" y="2060"/>
                  <a:pt x="10104" y="2080"/>
                </a:cubicBezTo>
                <a:cubicBezTo>
                  <a:pt x="10100" y="2085"/>
                  <a:pt x="10092" y="2079"/>
                  <a:pt x="10088" y="2080"/>
                </a:cubicBezTo>
                <a:cubicBezTo>
                  <a:pt x="10079" y="2080"/>
                  <a:pt x="10072" y="2076"/>
                  <a:pt x="10063" y="2060"/>
                </a:cubicBezTo>
                <a:cubicBezTo>
                  <a:pt x="10060" y="2054"/>
                  <a:pt x="10058" y="2047"/>
                  <a:pt x="10055" y="2040"/>
                </a:cubicBezTo>
                <a:cubicBezTo>
                  <a:pt x="10045" y="2013"/>
                  <a:pt x="10037" y="1968"/>
                  <a:pt x="10039" y="1940"/>
                </a:cubicBezTo>
                <a:cubicBezTo>
                  <a:pt x="10040" y="1929"/>
                  <a:pt x="10044" y="1928"/>
                  <a:pt x="10047" y="1920"/>
                </a:cubicBezTo>
                <a:cubicBezTo>
                  <a:pt x="10056" y="1895"/>
                  <a:pt x="10051" y="1883"/>
                  <a:pt x="10039" y="1900"/>
                </a:cubicBezTo>
                <a:cubicBezTo>
                  <a:pt x="10033" y="1909"/>
                  <a:pt x="10016" y="1888"/>
                  <a:pt x="9990" y="1840"/>
                </a:cubicBezTo>
                <a:cubicBezTo>
                  <a:pt x="9964" y="1792"/>
                  <a:pt x="9926" y="1722"/>
                  <a:pt x="9892" y="1640"/>
                </a:cubicBezTo>
                <a:cubicBezTo>
                  <a:pt x="9825" y="1477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1" y="128"/>
                  <a:pt x="17540" y="141"/>
                </a:cubicBezTo>
                <a:cubicBezTo>
                  <a:pt x="17544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5"/>
                  <a:pt x="17027" y="1560"/>
                </a:cubicBezTo>
                <a:cubicBezTo>
                  <a:pt x="17025" y="1605"/>
                  <a:pt x="17023" y="1649"/>
                  <a:pt x="17019" y="1660"/>
                </a:cubicBezTo>
                <a:cubicBezTo>
                  <a:pt x="17015" y="1670"/>
                  <a:pt x="17014" y="1664"/>
                  <a:pt x="17011" y="1660"/>
                </a:cubicBezTo>
                <a:cubicBezTo>
                  <a:pt x="17008" y="1656"/>
                  <a:pt x="17003" y="1638"/>
                  <a:pt x="17003" y="1620"/>
                </a:cubicBezTo>
                <a:cubicBezTo>
                  <a:pt x="17003" y="1613"/>
                  <a:pt x="17005" y="1606"/>
                  <a:pt x="17003" y="1600"/>
                </a:cubicBezTo>
                <a:cubicBezTo>
                  <a:pt x="16995" y="1584"/>
                  <a:pt x="16981" y="1587"/>
                  <a:pt x="16962" y="1580"/>
                </a:cubicBezTo>
                <a:cubicBezTo>
                  <a:pt x="16923" y="1674"/>
                  <a:pt x="16913" y="1681"/>
                  <a:pt x="16856" y="1820"/>
                </a:cubicBezTo>
                <a:cubicBezTo>
                  <a:pt x="16860" y="1867"/>
                  <a:pt x="16865" y="1908"/>
                  <a:pt x="16872" y="1920"/>
                </a:cubicBezTo>
                <a:cubicBezTo>
                  <a:pt x="16885" y="1939"/>
                  <a:pt x="16888" y="1970"/>
                  <a:pt x="16881" y="2000"/>
                </a:cubicBezTo>
                <a:cubicBezTo>
                  <a:pt x="16878" y="2008"/>
                  <a:pt x="16875" y="2015"/>
                  <a:pt x="16872" y="2020"/>
                </a:cubicBezTo>
                <a:cubicBezTo>
                  <a:pt x="16870" y="2024"/>
                  <a:pt x="16868" y="2040"/>
                  <a:pt x="16864" y="2040"/>
                </a:cubicBezTo>
                <a:cubicBezTo>
                  <a:pt x="16858" y="2040"/>
                  <a:pt x="16848" y="2016"/>
                  <a:pt x="16840" y="2000"/>
                </a:cubicBezTo>
                <a:cubicBezTo>
                  <a:pt x="16835" y="1989"/>
                  <a:pt x="16826" y="1988"/>
                  <a:pt x="16815" y="1980"/>
                </a:cubicBezTo>
                <a:cubicBezTo>
                  <a:pt x="16809" y="1975"/>
                  <a:pt x="16799" y="1963"/>
                  <a:pt x="16791" y="1960"/>
                </a:cubicBezTo>
                <a:lnTo>
                  <a:pt x="16702" y="2200"/>
                </a:lnTo>
                <a:lnTo>
                  <a:pt x="16702" y="5919"/>
                </a:lnTo>
                <a:cubicBezTo>
                  <a:pt x="16702" y="6790"/>
                  <a:pt x="16709" y="7463"/>
                  <a:pt x="16710" y="7998"/>
                </a:cubicBezTo>
                <a:cubicBezTo>
                  <a:pt x="16711" y="9067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8"/>
                  <a:pt x="17035" y="10797"/>
                </a:cubicBezTo>
                <a:cubicBezTo>
                  <a:pt x="17041" y="10808"/>
                  <a:pt x="17049" y="10811"/>
                  <a:pt x="17068" y="10797"/>
                </a:cubicBezTo>
                <a:cubicBezTo>
                  <a:pt x="17077" y="10791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7"/>
                </a:cubicBezTo>
                <a:cubicBezTo>
                  <a:pt x="17112" y="10804"/>
                  <a:pt x="17115" y="10802"/>
                  <a:pt x="17116" y="10817"/>
                </a:cubicBezTo>
                <a:cubicBezTo>
                  <a:pt x="17118" y="10831"/>
                  <a:pt x="17117" y="10854"/>
                  <a:pt x="17116" y="10877"/>
                </a:cubicBezTo>
                <a:cubicBezTo>
                  <a:pt x="17116" y="10925"/>
                  <a:pt x="17112" y="10952"/>
                  <a:pt x="17108" y="10957"/>
                </a:cubicBezTo>
                <a:cubicBezTo>
                  <a:pt x="17105" y="10962"/>
                  <a:pt x="17100" y="10948"/>
                  <a:pt x="17092" y="10917"/>
                </a:cubicBezTo>
                <a:cubicBezTo>
                  <a:pt x="17070" y="10833"/>
                  <a:pt x="17035" y="10886"/>
                  <a:pt x="17035" y="10997"/>
                </a:cubicBezTo>
                <a:cubicBezTo>
                  <a:pt x="17035" y="11006"/>
                  <a:pt x="17040" y="11008"/>
                  <a:pt x="17035" y="11017"/>
                </a:cubicBezTo>
                <a:cubicBezTo>
                  <a:pt x="17030" y="11025"/>
                  <a:pt x="17019" y="11029"/>
                  <a:pt x="17011" y="11037"/>
                </a:cubicBezTo>
                <a:cubicBezTo>
                  <a:pt x="16994" y="11051"/>
                  <a:pt x="16972" y="11072"/>
                  <a:pt x="16946" y="11077"/>
                </a:cubicBezTo>
                <a:cubicBezTo>
                  <a:pt x="16910" y="11083"/>
                  <a:pt x="16880" y="11094"/>
                  <a:pt x="16864" y="11117"/>
                </a:cubicBezTo>
                <a:cubicBezTo>
                  <a:pt x="16859" y="11124"/>
                  <a:pt x="16859" y="11128"/>
                  <a:pt x="16856" y="11137"/>
                </a:cubicBezTo>
                <a:cubicBezTo>
                  <a:pt x="16850" y="11155"/>
                  <a:pt x="16844" y="11172"/>
                  <a:pt x="16848" y="11197"/>
                </a:cubicBezTo>
                <a:cubicBezTo>
                  <a:pt x="16852" y="11222"/>
                  <a:pt x="16860" y="11265"/>
                  <a:pt x="16872" y="11297"/>
                </a:cubicBezTo>
                <a:cubicBezTo>
                  <a:pt x="16893" y="11348"/>
                  <a:pt x="16895" y="11357"/>
                  <a:pt x="16872" y="11357"/>
                </a:cubicBezTo>
                <a:cubicBezTo>
                  <a:pt x="16855" y="11357"/>
                  <a:pt x="16848" y="11385"/>
                  <a:pt x="16856" y="11437"/>
                </a:cubicBezTo>
                <a:cubicBezTo>
                  <a:pt x="16859" y="11453"/>
                  <a:pt x="16865" y="11466"/>
                  <a:pt x="16864" y="11477"/>
                </a:cubicBezTo>
                <a:cubicBezTo>
                  <a:pt x="16864" y="11488"/>
                  <a:pt x="16860" y="11491"/>
                  <a:pt x="16856" y="11497"/>
                </a:cubicBezTo>
                <a:cubicBezTo>
                  <a:pt x="16849" y="11508"/>
                  <a:pt x="16831" y="11520"/>
                  <a:pt x="16807" y="11517"/>
                </a:cubicBezTo>
                <a:cubicBezTo>
                  <a:pt x="16774" y="11511"/>
                  <a:pt x="16738" y="11513"/>
                  <a:pt x="16726" y="11517"/>
                </a:cubicBezTo>
                <a:cubicBezTo>
                  <a:pt x="16724" y="11517"/>
                  <a:pt x="16719" y="11532"/>
                  <a:pt x="16718" y="11577"/>
                </a:cubicBezTo>
                <a:cubicBezTo>
                  <a:pt x="16713" y="11711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8"/>
                  <a:pt x="17035" y="20254"/>
                </a:cubicBezTo>
                <a:cubicBezTo>
                  <a:pt x="17068" y="20246"/>
                  <a:pt x="17092" y="20232"/>
                  <a:pt x="17092" y="20214"/>
                </a:cubicBezTo>
                <a:cubicBezTo>
                  <a:pt x="17092" y="20184"/>
                  <a:pt x="17117" y="20197"/>
                  <a:pt x="17141" y="20234"/>
                </a:cubicBezTo>
                <a:cubicBezTo>
                  <a:pt x="17165" y="20270"/>
                  <a:pt x="17172" y="20322"/>
                  <a:pt x="17165" y="20354"/>
                </a:cubicBezTo>
                <a:cubicBezTo>
                  <a:pt x="17168" y="20350"/>
                  <a:pt x="17176" y="20347"/>
                  <a:pt x="17182" y="20334"/>
                </a:cubicBezTo>
                <a:cubicBezTo>
                  <a:pt x="17205" y="20280"/>
                  <a:pt x="17251" y="20294"/>
                  <a:pt x="17263" y="20334"/>
                </a:cubicBezTo>
                <a:cubicBezTo>
                  <a:pt x="17265" y="20340"/>
                  <a:pt x="17263" y="20345"/>
                  <a:pt x="17263" y="20354"/>
                </a:cubicBezTo>
                <a:cubicBezTo>
                  <a:pt x="17263" y="20362"/>
                  <a:pt x="17265" y="20384"/>
                  <a:pt x="17263" y="20394"/>
                </a:cubicBezTo>
                <a:cubicBezTo>
                  <a:pt x="17259" y="20407"/>
                  <a:pt x="17254" y="20411"/>
                  <a:pt x="17247" y="20414"/>
                </a:cubicBezTo>
                <a:cubicBezTo>
                  <a:pt x="17240" y="20416"/>
                  <a:pt x="17229" y="20403"/>
                  <a:pt x="17222" y="20394"/>
                </a:cubicBezTo>
                <a:cubicBezTo>
                  <a:pt x="17208" y="20374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3"/>
                  <a:pt x="21013" y="20394"/>
                </a:cubicBezTo>
                <a:cubicBezTo>
                  <a:pt x="21013" y="20387"/>
                  <a:pt x="21008" y="20374"/>
                  <a:pt x="21005" y="20374"/>
                </a:cubicBezTo>
                <a:cubicBezTo>
                  <a:pt x="20989" y="20374"/>
                  <a:pt x="20981" y="20374"/>
                  <a:pt x="20981" y="20354"/>
                </a:cubicBezTo>
                <a:cubicBezTo>
                  <a:pt x="20980" y="20347"/>
                  <a:pt x="20979" y="20321"/>
                  <a:pt x="20981" y="20314"/>
                </a:cubicBezTo>
                <a:cubicBezTo>
                  <a:pt x="20988" y="20283"/>
                  <a:pt x="21010" y="20276"/>
                  <a:pt x="21021" y="20294"/>
                </a:cubicBezTo>
                <a:cubicBezTo>
                  <a:pt x="21027" y="20302"/>
                  <a:pt x="21027" y="20317"/>
                  <a:pt x="21030" y="20314"/>
                </a:cubicBezTo>
                <a:cubicBezTo>
                  <a:pt x="21034" y="20310"/>
                  <a:pt x="21038" y="20287"/>
                  <a:pt x="21038" y="20274"/>
                </a:cubicBezTo>
                <a:cubicBezTo>
                  <a:pt x="21038" y="20264"/>
                  <a:pt x="21040" y="20259"/>
                  <a:pt x="21046" y="20254"/>
                </a:cubicBezTo>
                <a:cubicBezTo>
                  <a:pt x="21052" y="20248"/>
                  <a:pt x="21060" y="20255"/>
                  <a:pt x="21070" y="20254"/>
                </a:cubicBezTo>
                <a:cubicBezTo>
                  <a:pt x="21090" y="20250"/>
                  <a:pt x="21124" y="20258"/>
                  <a:pt x="21152" y="20274"/>
                </a:cubicBezTo>
                <a:cubicBezTo>
                  <a:pt x="21156" y="20276"/>
                  <a:pt x="21144" y="20321"/>
                  <a:pt x="21127" y="20374"/>
                </a:cubicBezTo>
                <a:cubicBezTo>
                  <a:pt x="21113" y="20418"/>
                  <a:pt x="21109" y="20432"/>
                  <a:pt x="21111" y="20434"/>
                </a:cubicBezTo>
                <a:cubicBezTo>
                  <a:pt x="21113" y="20433"/>
                  <a:pt x="21122" y="20418"/>
                  <a:pt x="21143" y="20374"/>
                </a:cubicBezTo>
                <a:cubicBezTo>
                  <a:pt x="21153" y="20354"/>
                  <a:pt x="21164" y="20329"/>
                  <a:pt x="21176" y="20314"/>
                </a:cubicBezTo>
                <a:cubicBezTo>
                  <a:pt x="21184" y="20285"/>
                  <a:pt x="21194" y="20253"/>
                  <a:pt x="21209" y="20234"/>
                </a:cubicBezTo>
                <a:cubicBezTo>
                  <a:pt x="21229" y="20208"/>
                  <a:pt x="21249" y="20186"/>
                  <a:pt x="21249" y="20174"/>
                </a:cubicBezTo>
                <a:cubicBezTo>
                  <a:pt x="21249" y="20168"/>
                  <a:pt x="21252" y="20129"/>
                  <a:pt x="21257" y="20114"/>
                </a:cubicBezTo>
                <a:cubicBezTo>
                  <a:pt x="21257" y="20100"/>
                  <a:pt x="21258" y="20090"/>
                  <a:pt x="21257" y="20074"/>
                </a:cubicBezTo>
                <a:cubicBezTo>
                  <a:pt x="21253" y="19963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10" y="19491"/>
                  <a:pt x="21510" y="19475"/>
                </a:cubicBezTo>
                <a:cubicBezTo>
                  <a:pt x="21510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6" y="11838"/>
                  <a:pt x="21510" y="11817"/>
                </a:cubicBezTo>
                <a:cubicBezTo>
                  <a:pt x="21469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0"/>
                  <a:pt x="21176" y="11297"/>
                </a:cubicBezTo>
                <a:cubicBezTo>
                  <a:pt x="21213" y="11269"/>
                  <a:pt x="21265" y="11190"/>
                  <a:pt x="21290" y="11137"/>
                </a:cubicBezTo>
                <a:cubicBezTo>
                  <a:pt x="21294" y="11128"/>
                  <a:pt x="21295" y="11124"/>
                  <a:pt x="21298" y="11117"/>
                </a:cubicBezTo>
                <a:cubicBezTo>
                  <a:pt x="21294" y="11104"/>
                  <a:pt x="21282" y="11106"/>
                  <a:pt x="21274" y="11097"/>
                </a:cubicBezTo>
                <a:cubicBezTo>
                  <a:pt x="21272" y="11095"/>
                  <a:pt x="21275" y="11078"/>
                  <a:pt x="21274" y="11077"/>
                </a:cubicBezTo>
                <a:cubicBezTo>
                  <a:pt x="21263" y="11067"/>
                  <a:pt x="21251" y="11065"/>
                  <a:pt x="21233" y="11057"/>
                </a:cubicBezTo>
                <a:cubicBezTo>
                  <a:pt x="21211" y="11047"/>
                  <a:pt x="21188" y="11033"/>
                  <a:pt x="21176" y="11017"/>
                </a:cubicBezTo>
                <a:cubicBezTo>
                  <a:pt x="21170" y="11008"/>
                  <a:pt x="21170" y="11005"/>
                  <a:pt x="21168" y="10997"/>
                </a:cubicBezTo>
                <a:cubicBezTo>
                  <a:pt x="21165" y="10989"/>
                  <a:pt x="21158" y="10984"/>
                  <a:pt x="21160" y="10977"/>
                </a:cubicBezTo>
                <a:cubicBezTo>
                  <a:pt x="21167" y="10948"/>
                  <a:pt x="21162" y="10917"/>
                  <a:pt x="21143" y="10917"/>
                </a:cubicBezTo>
                <a:cubicBezTo>
                  <a:pt x="21132" y="10917"/>
                  <a:pt x="21125" y="10906"/>
                  <a:pt x="21119" y="10897"/>
                </a:cubicBezTo>
                <a:cubicBezTo>
                  <a:pt x="21113" y="10888"/>
                  <a:pt x="21111" y="10872"/>
                  <a:pt x="21111" y="10857"/>
                </a:cubicBezTo>
                <a:cubicBezTo>
                  <a:pt x="21111" y="10827"/>
                  <a:pt x="21122" y="10802"/>
                  <a:pt x="21143" y="10758"/>
                </a:cubicBezTo>
                <a:cubicBezTo>
                  <a:pt x="21170" y="10703"/>
                  <a:pt x="21183" y="10703"/>
                  <a:pt x="21209" y="10758"/>
                </a:cubicBezTo>
                <a:cubicBezTo>
                  <a:pt x="21219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4" y="9888"/>
                  <a:pt x="21510" y="9878"/>
                </a:cubicBezTo>
                <a:cubicBezTo>
                  <a:pt x="21527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0"/>
                  <a:pt x="21583" y="2340"/>
                </a:cubicBezTo>
                <a:cubicBezTo>
                  <a:pt x="21560" y="2249"/>
                  <a:pt x="21508" y="2116"/>
                  <a:pt x="21412" y="1880"/>
                </a:cubicBezTo>
                <a:cubicBezTo>
                  <a:pt x="21209" y="1383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5"/>
                  <a:pt x="838" y="1700"/>
                </a:cubicBezTo>
                <a:lnTo>
                  <a:pt x="1058" y="2220"/>
                </a:lnTo>
                <a:lnTo>
                  <a:pt x="2522" y="2220"/>
                </a:lnTo>
                <a:cubicBezTo>
                  <a:pt x="3482" y="2220"/>
                  <a:pt x="3829" y="2227"/>
                  <a:pt x="3946" y="2260"/>
                </a:cubicBezTo>
                <a:cubicBezTo>
                  <a:pt x="3984" y="2271"/>
                  <a:pt x="3992" y="2282"/>
                  <a:pt x="3994" y="2300"/>
                </a:cubicBezTo>
                <a:cubicBezTo>
                  <a:pt x="3999" y="2328"/>
                  <a:pt x="3999" y="2346"/>
                  <a:pt x="3994" y="2360"/>
                </a:cubicBezTo>
                <a:cubicBezTo>
                  <a:pt x="3992" y="2366"/>
                  <a:pt x="3991" y="2376"/>
                  <a:pt x="3986" y="2380"/>
                </a:cubicBezTo>
                <a:cubicBezTo>
                  <a:pt x="3981" y="2383"/>
                  <a:pt x="3977" y="2380"/>
                  <a:pt x="3970" y="2380"/>
                </a:cubicBezTo>
                <a:cubicBezTo>
                  <a:pt x="3965" y="2380"/>
                  <a:pt x="3958" y="2392"/>
                  <a:pt x="3954" y="2400"/>
                </a:cubicBezTo>
                <a:cubicBezTo>
                  <a:pt x="3950" y="2408"/>
                  <a:pt x="3949" y="2410"/>
                  <a:pt x="3946" y="2440"/>
                </a:cubicBezTo>
                <a:cubicBezTo>
                  <a:pt x="3927" y="2618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0"/>
                </a:lnTo>
                <a:lnTo>
                  <a:pt x="911" y="2180"/>
                </a:lnTo>
                <a:cubicBezTo>
                  <a:pt x="875" y="2087"/>
                  <a:pt x="854" y="2010"/>
                  <a:pt x="846" y="1960"/>
                </a:cubicBezTo>
                <a:cubicBezTo>
                  <a:pt x="843" y="1943"/>
                  <a:pt x="844" y="1926"/>
                  <a:pt x="846" y="1920"/>
                </a:cubicBezTo>
                <a:cubicBezTo>
                  <a:pt x="850" y="1908"/>
                  <a:pt x="848" y="1901"/>
                  <a:pt x="846" y="1900"/>
                </a:cubicBezTo>
                <a:cubicBezTo>
                  <a:pt x="844" y="1899"/>
                  <a:pt x="837" y="1890"/>
                  <a:pt x="830" y="1900"/>
                </a:cubicBezTo>
                <a:cubicBezTo>
                  <a:pt x="816" y="1919"/>
                  <a:pt x="754" y="1805"/>
                  <a:pt x="691" y="1640"/>
                </a:cubicBezTo>
                <a:cubicBezTo>
                  <a:pt x="629" y="1475"/>
                  <a:pt x="571" y="1341"/>
                  <a:pt x="561" y="1341"/>
                </a:cubicBezTo>
                <a:cubicBezTo>
                  <a:pt x="552" y="1341"/>
                  <a:pt x="453" y="1587"/>
                  <a:pt x="334" y="1880"/>
                </a:cubicBezTo>
                <a:lnTo>
                  <a:pt x="114" y="2400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6"/>
                  <a:pt x="513" y="10857"/>
                </a:cubicBezTo>
                <a:cubicBezTo>
                  <a:pt x="505" y="10992"/>
                  <a:pt x="498" y="11069"/>
                  <a:pt x="496" y="11017"/>
                </a:cubicBezTo>
                <a:cubicBezTo>
                  <a:pt x="494" y="10964"/>
                  <a:pt x="474" y="10917"/>
                  <a:pt x="456" y="10917"/>
                </a:cubicBezTo>
                <a:cubicBezTo>
                  <a:pt x="451" y="10917"/>
                  <a:pt x="451" y="10913"/>
                  <a:pt x="447" y="10917"/>
                </a:cubicBezTo>
                <a:cubicBezTo>
                  <a:pt x="437" y="10928"/>
                  <a:pt x="434" y="10963"/>
                  <a:pt x="439" y="10997"/>
                </a:cubicBezTo>
                <a:cubicBezTo>
                  <a:pt x="447" y="11048"/>
                  <a:pt x="433" y="11085"/>
                  <a:pt x="399" y="11097"/>
                </a:cubicBezTo>
                <a:cubicBezTo>
                  <a:pt x="381" y="11103"/>
                  <a:pt x="367" y="11114"/>
                  <a:pt x="358" y="11137"/>
                </a:cubicBezTo>
                <a:cubicBezTo>
                  <a:pt x="349" y="11159"/>
                  <a:pt x="342" y="11177"/>
                  <a:pt x="342" y="11217"/>
                </a:cubicBezTo>
                <a:cubicBezTo>
                  <a:pt x="341" y="11381"/>
                  <a:pt x="298" y="11517"/>
                  <a:pt x="236" y="11517"/>
                </a:cubicBezTo>
                <a:cubicBezTo>
                  <a:pt x="199" y="11517"/>
                  <a:pt x="179" y="11544"/>
                  <a:pt x="179" y="11617"/>
                </a:cubicBezTo>
                <a:cubicBezTo>
                  <a:pt x="179" y="11673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2"/>
                  <a:pt x="399" y="20174"/>
                </a:cubicBezTo>
                <a:cubicBezTo>
                  <a:pt x="411" y="20199"/>
                  <a:pt x="420" y="20229"/>
                  <a:pt x="431" y="20254"/>
                </a:cubicBezTo>
                <a:cubicBezTo>
                  <a:pt x="436" y="20251"/>
                  <a:pt x="443" y="20237"/>
                  <a:pt x="447" y="20234"/>
                </a:cubicBezTo>
                <a:cubicBezTo>
                  <a:pt x="459" y="20225"/>
                  <a:pt x="471" y="20227"/>
                  <a:pt x="480" y="20234"/>
                </a:cubicBezTo>
                <a:cubicBezTo>
                  <a:pt x="497" y="20244"/>
                  <a:pt x="507" y="20297"/>
                  <a:pt x="513" y="20354"/>
                </a:cubicBezTo>
                <a:cubicBezTo>
                  <a:pt x="516" y="20388"/>
                  <a:pt x="513" y="20413"/>
                  <a:pt x="513" y="20454"/>
                </a:cubicBezTo>
                <a:cubicBezTo>
                  <a:pt x="513" y="20471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49"/>
                  <a:pt x="4417" y="20434"/>
                </a:cubicBezTo>
                <a:cubicBezTo>
                  <a:pt x="4426" y="20278"/>
                  <a:pt x="4440" y="20249"/>
                  <a:pt x="4474" y="20254"/>
                </a:cubicBezTo>
                <a:cubicBezTo>
                  <a:pt x="4494" y="20256"/>
                  <a:pt x="4513" y="20250"/>
                  <a:pt x="4523" y="20254"/>
                </a:cubicBezTo>
                <a:cubicBezTo>
                  <a:pt x="4534" y="20257"/>
                  <a:pt x="4536" y="20266"/>
                  <a:pt x="4539" y="20274"/>
                </a:cubicBezTo>
                <a:cubicBezTo>
                  <a:pt x="4544" y="20286"/>
                  <a:pt x="4534" y="20319"/>
                  <a:pt x="4523" y="20354"/>
                </a:cubicBezTo>
                <a:cubicBezTo>
                  <a:pt x="4540" y="20310"/>
                  <a:pt x="4567" y="20274"/>
                  <a:pt x="4580" y="20274"/>
                </a:cubicBezTo>
                <a:cubicBezTo>
                  <a:pt x="4588" y="20274"/>
                  <a:pt x="4596" y="20253"/>
                  <a:pt x="4596" y="20234"/>
                </a:cubicBezTo>
                <a:cubicBezTo>
                  <a:pt x="4596" y="20214"/>
                  <a:pt x="4604" y="20194"/>
                  <a:pt x="4613" y="20194"/>
                </a:cubicBezTo>
                <a:cubicBezTo>
                  <a:pt x="4621" y="20194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1"/>
                  <a:pt x="4865" y="11517"/>
                </a:cubicBezTo>
                <a:cubicBezTo>
                  <a:pt x="4854" y="11512"/>
                  <a:pt x="4841" y="11517"/>
                  <a:pt x="4824" y="11517"/>
                </a:cubicBezTo>
                <a:cubicBezTo>
                  <a:pt x="4805" y="11517"/>
                  <a:pt x="4787" y="11506"/>
                  <a:pt x="4775" y="11497"/>
                </a:cubicBezTo>
                <a:cubicBezTo>
                  <a:pt x="4770" y="11492"/>
                  <a:pt x="4763" y="11485"/>
                  <a:pt x="4759" y="11477"/>
                </a:cubicBezTo>
                <a:cubicBezTo>
                  <a:pt x="4747" y="11452"/>
                  <a:pt x="4744" y="11426"/>
                  <a:pt x="4743" y="11357"/>
                </a:cubicBezTo>
                <a:cubicBezTo>
                  <a:pt x="4742" y="11310"/>
                  <a:pt x="4740" y="11250"/>
                  <a:pt x="4743" y="11177"/>
                </a:cubicBezTo>
                <a:cubicBezTo>
                  <a:pt x="4744" y="11158"/>
                  <a:pt x="4744" y="11129"/>
                  <a:pt x="4743" y="11117"/>
                </a:cubicBezTo>
                <a:cubicBezTo>
                  <a:pt x="4742" y="11104"/>
                  <a:pt x="4738" y="11104"/>
                  <a:pt x="4735" y="11097"/>
                </a:cubicBezTo>
                <a:cubicBezTo>
                  <a:pt x="4727" y="11083"/>
                  <a:pt x="4721" y="11073"/>
                  <a:pt x="4702" y="11077"/>
                </a:cubicBezTo>
                <a:cubicBezTo>
                  <a:pt x="4673" y="11083"/>
                  <a:pt x="4647" y="11098"/>
                  <a:pt x="4629" y="11097"/>
                </a:cubicBezTo>
                <a:cubicBezTo>
                  <a:pt x="4611" y="11095"/>
                  <a:pt x="4597" y="11090"/>
                  <a:pt x="4588" y="11077"/>
                </a:cubicBezTo>
                <a:cubicBezTo>
                  <a:pt x="4584" y="11070"/>
                  <a:pt x="4583" y="11047"/>
                  <a:pt x="4580" y="11037"/>
                </a:cubicBezTo>
                <a:cubicBezTo>
                  <a:pt x="4578" y="11031"/>
                  <a:pt x="4573" y="11024"/>
                  <a:pt x="4572" y="11017"/>
                </a:cubicBezTo>
                <a:cubicBezTo>
                  <a:pt x="4569" y="10988"/>
                  <a:pt x="4572" y="10945"/>
                  <a:pt x="4572" y="10897"/>
                </a:cubicBezTo>
                <a:cubicBezTo>
                  <a:pt x="4572" y="10794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6" y="10301"/>
                  <a:pt x="4784" y="10278"/>
                </a:cubicBezTo>
                <a:cubicBezTo>
                  <a:pt x="4799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8" y="10061"/>
                  <a:pt x="4784" y="10058"/>
                </a:cubicBezTo>
                <a:cubicBezTo>
                  <a:pt x="4804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5"/>
                  <a:pt x="4930" y="8498"/>
                </a:cubicBezTo>
                <a:cubicBezTo>
                  <a:pt x="4926" y="7860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7"/>
                  <a:pt x="4938" y="2760"/>
                </a:cubicBezTo>
                <a:cubicBezTo>
                  <a:pt x="4940" y="2643"/>
                  <a:pt x="4943" y="2519"/>
                  <a:pt x="4946" y="2460"/>
                </a:cubicBezTo>
                <a:cubicBezTo>
                  <a:pt x="4949" y="2414"/>
                  <a:pt x="4951" y="2382"/>
                  <a:pt x="4954" y="2360"/>
                </a:cubicBezTo>
                <a:cubicBezTo>
                  <a:pt x="4958" y="2336"/>
                  <a:pt x="4958" y="2310"/>
                  <a:pt x="4962" y="2300"/>
                </a:cubicBezTo>
                <a:cubicBezTo>
                  <a:pt x="4961" y="2297"/>
                  <a:pt x="4956" y="2300"/>
                  <a:pt x="4954" y="2300"/>
                </a:cubicBezTo>
                <a:cubicBezTo>
                  <a:pt x="4946" y="2300"/>
                  <a:pt x="4946" y="2284"/>
                  <a:pt x="4946" y="2260"/>
                </a:cubicBezTo>
                <a:cubicBezTo>
                  <a:pt x="4946" y="2255"/>
                  <a:pt x="4941" y="2229"/>
                  <a:pt x="4938" y="2220"/>
                </a:cubicBezTo>
                <a:cubicBezTo>
                  <a:pt x="4933" y="2215"/>
                  <a:pt x="4925" y="2210"/>
                  <a:pt x="4922" y="2200"/>
                </a:cubicBezTo>
                <a:cubicBezTo>
                  <a:pt x="4918" y="2189"/>
                  <a:pt x="4915" y="2175"/>
                  <a:pt x="4914" y="2160"/>
                </a:cubicBezTo>
                <a:cubicBezTo>
                  <a:pt x="4885" y="2085"/>
                  <a:pt x="4850" y="1997"/>
                  <a:pt x="4832" y="1980"/>
                </a:cubicBezTo>
                <a:cubicBezTo>
                  <a:pt x="4821" y="1991"/>
                  <a:pt x="4805" y="1970"/>
                  <a:pt x="4792" y="1940"/>
                </a:cubicBezTo>
                <a:cubicBezTo>
                  <a:pt x="4789" y="1933"/>
                  <a:pt x="4787" y="1927"/>
                  <a:pt x="4784" y="1920"/>
                </a:cubicBezTo>
                <a:cubicBezTo>
                  <a:pt x="4777" y="1899"/>
                  <a:pt x="4773" y="1887"/>
                  <a:pt x="4767" y="1860"/>
                </a:cubicBezTo>
                <a:cubicBezTo>
                  <a:pt x="4761" y="1831"/>
                  <a:pt x="4754" y="1792"/>
                  <a:pt x="4751" y="1760"/>
                </a:cubicBezTo>
                <a:cubicBezTo>
                  <a:pt x="4725" y="1699"/>
                  <a:pt x="4702" y="1640"/>
                  <a:pt x="4694" y="1640"/>
                </a:cubicBezTo>
                <a:cubicBezTo>
                  <a:pt x="4688" y="1640"/>
                  <a:pt x="4678" y="1625"/>
                  <a:pt x="4678" y="1600"/>
                </a:cubicBezTo>
                <a:cubicBezTo>
                  <a:pt x="4678" y="1586"/>
                  <a:pt x="4675" y="1578"/>
                  <a:pt x="4670" y="1560"/>
                </a:cubicBezTo>
                <a:cubicBezTo>
                  <a:pt x="4659" y="1556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2"/>
                  <a:pt x="11926" y="1720"/>
                </a:cubicBezTo>
                <a:lnTo>
                  <a:pt x="12138" y="2220"/>
                </a:lnTo>
                <a:lnTo>
                  <a:pt x="13578" y="2240"/>
                </a:lnTo>
                <a:cubicBezTo>
                  <a:pt x="14368" y="2247"/>
                  <a:pt x="15004" y="2257"/>
                  <a:pt x="15001" y="2280"/>
                </a:cubicBezTo>
                <a:cubicBezTo>
                  <a:pt x="14998" y="2302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0"/>
                </a:lnTo>
                <a:lnTo>
                  <a:pt x="12024" y="2280"/>
                </a:lnTo>
                <a:cubicBezTo>
                  <a:pt x="12001" y="2228"/>
                  <a:pt x="11987" y="2161"/>
                  <a:pt x="11983" y="2120"/>
                </a:cubicBezTo>
                <a:cubicBezTo>
                  <a:pt x="11982" y="2105"/>
                  <a:pt x="11981" y="2088"/>
                  <a:pt x="11983" y="2080"/>
                </a:cubicBezTo>
                <a:cubicBezTo>
                  <a:pt x="11981" y="2086"/>
                  <a:pt x="11969" y="2075"/>
                  <a:pt x="11959" y="2060"/>
                </a:cubicBezTo>
                <a:cubicBezTo>
                  <a:pt x="11948" y="2045"/>
                  <a:pt x="11935" y="2012"/>
                  <a:pt x="11918" y="1980"/>
                </a:cubicBezTo>
                <a:cubicBezTo>
                  <a:pt x="11885" y="1916"/>
                  <a:pt x="11841" y="1829"/>
                  <a:pt x="11796" y="1720"/>
                </a:cubicBezTo>
                <a:lnTo>
                  <a:pt x="11633" y="1321"/>
                </a:lnTo>
                <a:lnTo>
                  <a:pt x="11414" y="1860"/>
                </a:lnTo>
                <a:cubicBezTo>
                  <a:pt x="11291" y="2159"/>
                  <a:pt x="11186" y="2378"/>
                  <a:pt x="11186" y="2340"/>
                </a:cubicBezTo>
                <a:cubicBezTo>
                  <a:pt x="11186" y="2319"/>
                  <a:pt x="11182" y="2305"/>
                  <a:pt x="11178" y="2300"/>
                </a:cubicBezTo>
                <a:cubicBezTo>
                  <a:pt x="11173" y="2294"/>
                  <a:pt x="11170" y="2288"/>
                  <a:pt x="11162" y="2300"/>
                </a:cubicBezTo>
                <a:cubicBezTo>
                  <a:pt x="11142" y="2331"/>
                  <a:pt x="11142" y="2363"/>
                  <a:pt x="11162" y="2380"/>
                </a:cubicBezTo>
                <a:cubicBezTo>
                  <a:pt x="11168" y="2384"/>
                  <a:pt x="11174" y="2435"/>
                  <a:pt x="11178" y="2560"/>
                </a:cubicBezTo>
                <a:cubicBezTo>
                  <a:pt x="11188" y="2933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4"/>
                  <a:pt x="11519" y="10837"/>
                </a:cubicBezTo>
                <a:cubicBezTo>
                  <a:pt x="11517" y="10842"/>
                  <a:pt x="11513" y="10838"/>
                  <a:pt x="11511" y="10837"/>
                </a:cubicBezTo>
                <a:cubicBezTo>
                  <a:pt x="11510" y="10834"/>
                  <a:pt x="11504" y="10841"/>
                  <a:pt x="11503" y="10837"/>
                </a:cubicBezTo>
                <a:cubicBezTo>
                  <a:pt x="11500" y="10821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8" y="10733"/>
                  <a:pt x="11463" y="10937"/>
                </a:cubicBezTo>
                <a:cubicBezTo>
                  <a:pt x="11463" y="10966"/>
                  <a:pt x="11457" y="10998"/>
                  <a:pt x="11454" y="11017"/>
                </a:cubicBezTo>
                <a:cubicBezTo>
                  <a:pt x="11452" y="11035"/>
                  <a:pt x="11452" y="11047"/>
                  <a:pt x="11446" y="11057"/>
                </a:cubicBezTo>
                <a:cubicBezTo>
                  <a:pt x="11444" y="11060"/>
                  <a:pt x="11440" y="11054"/>
                  <a:pt x="11438" y="11057"/>
                </a:cubicBezTo>
                <a:cubicBezTo>
                  <a:pt x="11426" y="11069"/>
                  <a:pt x="11410" y="11077"/>
                  <a:pt x="11381" y="11077"/>
                </a:cubicBezTo>
                <a:cubicBezTo>
                  <a:pt x="11368" y="11077"/>
                  <a:pt x="11350" y="11073"/>
                  <a:pt x="11340" y="11077"/>
                </a:cubicBezTo>
                <a:cubicBezTo>
                  <a:pt x="11325" y="11082"/>
                  <a:pt x="11315" y="11103"/>
                  <a:pt x="11308" y="11117"/>
                </a:cubicBezTo>
                <a:cubicBezTo>
                  <a:pt x="11305" y="11127"/>
                  <a:pt x="11300" y="11142"/>
                  <a:pt x="11300" y="11157"/>
                </a:cubicBezTo>
                <a:cubicBezTo>
                  <a:pt x="11300" y="11202"/>
                  <a:pt x="11309" y="11254"/>
                  <a:pt x="11324" y="11257"/>
                </a:cubicBezTo>
                <a:cubicBezTo>
                  <a:pt x="11335" y="11258"/>
                  <a:pt x="11349" y="11252"/>
                  <a:pt x="11349" y="11257"/>
                </a:cubicBezTo>
                <a:cubicBezTo>
                  <a:pt x="11348" y="11262"/>
                  <a:pt x="11335" y="11266"/>
                  <a:pt x="11324" y="11277"/>
                </a:cubicBezTo>
                <a:cubicBezTo>
                  <a:pt x="11309" y="11292"/>
                  <a:pt x="11300" y="11357"/>
                  <a:pt x="11300" y="11417"/>
                </a:cubicBezTo>
                <a:cubicBezTo>
                  <a:pt x="11300" y="11456"/>
                  <a:pt x="11300" y="11481"/>
                  <a:pt x="11292" y="11497"/>
                </a:cubicBezTo>
                <a:cubicBezTo>
                  <a:pt x="11284" y="11512"/>
                  <a:pt x="11269" y="11520"/>
                  <a:pt x="11251" y="11517"/>
                </a:cubicBezTo>
                <a:cubicBezTo>
                  <a:pt x="11229" y="11512"/>
                  <a:pt x="11210" y="11516"/>
                  <a:pt x="11194" y="11517"/>
                </a:cubicBezTo>
                <a:cubicBezTo>
                  <a:pt x="11178" y="11517"/>
                  <a:pt x="11164" y="11512"/>
                  <a:pt x="11153" y="11517"/>
                </a:cubicBezTo>
                <a:cubicBezTo>
                  <a:pt x="11143" y="11521"/>
                  <a:pt x="11134" y="11527"/>
                  <a:pt x="11129" y="11537"/>
                </a:cubicBezTo>
                <a:cubicBezTo>
                  <a:pt x="11124" y="11546"/>
                  <a:pt x="11121" y="11562"/>
                  <a:pt x="11121" y="11577"/>
                </a:cubicBezTo>
                <a:cubicBezTo>
                  <a:pt x="11121" y="11607"/>
                  <a:pt x="11142" y="11637"/>
                  <a:pt x="11162" y="11637"/>
                </a:cubicBezTo>
                <a:cubicBezTo>
                  <a:pt x="11198" y="11637"/>
                  <a:pt x="11198" y="11633"/>
                  <a:pt x="11162" y="11697"/>
                </a:cubicBezTo>
                <a:cubicBezTo>
                  <a:pt x="11127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2" y="20080"/>
                  <a:pt x="11463" y="20114"/>
                </a:cubicBezTo>
                <a:cubicBezTo>
                  <a:pt x="11465" y="20145"/>
                  <a:pt x="11465" y="20175"/>
                  <a:pt x="11471" y="20194"/>
                </a:cubicBezTo>
                <a:cubicBezTo>
                  <a:pt x="11474" y="20198"/>
                  <a:pt x="11476" y="20194"/>
                  <a:pt x="11479" y="20194"/>
                </a:cubicBezTo>
                <a:cubicBezTo>
                  <a:pt x="11490" y="20194"/>
                  <a:pt x="11500" y="20219"/>
                  <a:pt x="11503" y="20234"/>
                </a:cubicBezTo>
                <a:cubicBezTo>
                  <a:pt x="11504" y="20236"/>
                  <a:pt x="11509" y="20230"/>
                  <a:pt x="11511" y="20234"/>
                </a:cubicBezTo>
                <a:cubicBezTo>
                  <a:pt x="11521" y="20238"/>
                  <a:pt x="11532" y="20252"/>
                  <a:pt x="11544" y="20254"/>
                </a:cubicBezTo>
                <a:cubicBezTo>
                  <a:pt x="11587" y="20258"/>
                  <a:pt x="11627" y="20271"/>
                  <a:pt x="11633" y="20274"/>
                </a:cubicBezTo>
                <a:cubicBezTo>
                  <a:pt x="11640" y="20276"/>
                  <a:pt x="11646" y="20348"/>
                  <a:pt x="11641" y="20454"/>
                </a:cubicBezTo>
                <a:cubicBezTo>
                  <a:pt x="11640" y="20483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9" y="20646"/>
                  <a:pt x="11764" y="20654"/>
                </a:cubicBezTo>
                <a:cubicBezTo>
                  <a:pt x="11773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4"/>
                </a:lnTo>
                <a:lnTo>
                  <a:pt x="15668" y="20274"/>
                </a:lnTo>
                <a:cubicBezTo>
                  <a:pt x="15714" y="20198"/>
                  <a:pt x="15961" y="19579"/>
                  <a:pt x="16043" y="19355"/>
                </a:cubicBezTo>
                <a:cubicBezTo>
                  <a:pt x="16041" y="19250"/>
                  <a:pt x="16043" y="19177"/>
                  <a:pt x="16035" y="19155"/>
                </a:cubicBezTo>
                <a:cubicBezTo>
                  <a:pt x="16033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5" y="18975"/>
                </a:lnTo>
                <a:lnTo>
                  <a:pt x="16043" y="15236"/>
                </a:lnTo>
                <a:lnTo>
                  <a:pt x="16043" y="11497"/>
                </a:lnTo>
                <a:lnTo>
                  <a:pt x="15969" y="11537"/>
                </a:lnTo>
                <a:cubicBezTo>
                  <a:pt x="15913" y="11559"/>
                  <a:pt x="15851" y="11495"/>
                  <a:pt x="15839" y="11437"/>
                </a:cubicBezTo>
                <a:cubicBezTo>
                  <a:pt x="15837" y="11427"/>
                  <a:pt x="15830" y="11426"/>
                  <a:pt x="15831" y="11417"/>
                </a:cubicBezTo>
                <a:cubicBezTo>
                  <a:pt x="15832" y="11407"/>
                  <a:pt x="15842" y="11385"/>
                  <a:pt x="15847" y="11377"/>
                </a:cubicBezTo>
                <a:cubicBezTo>
                  <a:pt x="15860" y="11357"/>
                  <a:pt x="15872" y="11290"/>
                  <a:pt x="15872" y="11217"/>
                </a:cubicBezTo>
                <a:cubicBezTo>
                  <a:pt x="15872" y="11164"/>
                  <a:pt x="15865" y="11137"/>
                  <a:pt x="15856" y="11117"/>
                </a:cubicBezTo>
                <a:cubicBezTo>
                  <a:pt x="15852" y="11106"/>
                  <a:pt x="15846" y="11081"/>
                  <a:pt x="15839" y="11077"/>
                </a:cubicBezTo>
                <a:cubicBezTo>
                  <a:pt x="15832" y="11072"/>
                  <a:pt x="15826" y="11077"/>
                  <a:pt x="15815" y="11077"/>
                </a:cubicBezTo>
                <a:cubicBezTo>
                  <a:pt x="15785" y="11077"/>
                  <a:pt x="15750" y="11105"/>
                  <a:pt x="15742" y="11137"/>
                </a:cubicBezTo>
                <a:cubicBezTo>
                  <a:pt x="15739" y="11146"/>
                  <a:pt x="15738" y="11154"/>
                  <a:pt x="15734" y="11157"/>
                </a:cubicBezTo>
                <a:cubicBezTo>
                  <a:pt x="15725" y="11165"/>
                  <a:pt x="15715" y="11144"/>
                  <a:pt x="15701" y="11097"/>
                </a:cubicBezTo>
                <a:cubicBezTo>
                  <a:pt x="15693" y="11070"/>
                  <a:pt x="15682" y="11047"/>
                  <a:pt x="15677" y="11037"/>
                </a:cubicBezTo>
                <a:cubicBezTo>
                  <a:pt x="15674" y="11032"/>
                  <a:pt x="15670" y="11037"/>
                  <a:pt x="15668" y="11037"/>
                </a:cubicBezTo>
                <a:cubicBezTo>
                  <a:pt x="15668" y="11043"/>
                  <a:pt x="15670" y="11055"/>
                  <a:pt x="15668" y="11057"/>
                </a:cubicBezTo>
                <a:cubicBezTo>
                  <a:pt x="15667" y="11059"/>
                  <a:pt x="15663" y="11059"/>
                  <a:pt x="15660" y="11057"/>
                </a:cubicBezTo>
                <a:cubicBezTo>
                  <a:pt x="15655" y="11053"/>
                  <a:pt x="15644" y="11035"/>
                  <a:pt x="15636" y="11017"/>
                </a:cubicBezTo>
                <a:cubicBezTo>
                  <a:pt x="15627" y="10996"/>
                  <a:pt x="15624" y="10968"/>
                  <a:pt x="15620" y="10937"/>
                </a:cubicBezTo>
                <a:cubicBezTo>
                  <a:pt x="15615" y="10905"/>
                  <a:pt x="15611" y="10869"/>
                  <a:pt x="15611" y="10837"/>
                </a:cubicBezTo>
                <a:cubicBezTo>
                  <a:pt x="15612" y="10773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6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5" y="2800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0"/>
                  <a:pt x="16026" y="2440"/>
                </a:cubicBezTo>
                <a:cubicBezTo>
                  <a:pt x="16029" y="2440"/>
                  <a:pt x="16033" y="2429"/>
                  <a:pt x="16035" y="2420"/>
                </a:cubicBezTo>
                <a:cubicBezTo>
                  <a:pt x="16041" y="2393"/>
                  <a:pt x="16042" y="2329"/>
                  <a:pt x="16043" y="2260"/>
                </a:cubicBezTo>
                <a:cubicBezTo>
                  <a:pt x="16036" y="2230"/>
                  <a:pt x="16009" y="2181"/>
                  <a:pt x="15978" y="2120"/>
                </a:cubicBezTo>
                <a:cubicBezTo>
                  <a:pt x="15950" y="2065"/>
                  <a:pt x="15930" y="2009"/>
                  <a:pt x="15921" y="1980"/>
                </a:cubicBezTo>
                <a:cubicBezTo>
                  <a:pt x="15885" y="1968"/>
                  <a:pt x="15868" y="1919"/>
                  <a:pt x="15864" y="1820"/>
                </a:cubicBezTo>
                <a:cubicBezTo>
                  <a:pt x="15832" y="1738"/>
                  <a:pt x="15800" y="1656"/>
                  <a:pt x="15758" y="1560"/>
                </a:cubicBezTo>
                <a:cubicBezTo>
                  <a:pt x="15745" y="1556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0"/>
                </a:moveTo>
                <a:cubicBezTo>
                  <a:pt x="4966" y="2350"/>
                  <a:pt x="4966" y="2365"/>
                  <a:pt x="4962" y="2380"/>
                </a:cubicBezTo>
                <a:cubicBezTo>
                  <a:pt x="4955" y="2410"/>
                  <a:pt x="4958" y="2440"/>
                  <a:pt x="4971" y="2440"/>
                </a:cubicBezTo>
                <a:cubicBezTo>
                  <a:pt x="4975" y="2440"/>
                  <a:pt x="4975" y="2425"/>
                  <a:pt x="4979" y="2420"/>
                </a:cubicBezTo>
                <a:cubicBezTo>
                  <a:pt x="4981" y="2416"/>
                  <a:pt x="4985" y="2425"/>
                  <a:pt x="4987" y="2420"/>
                </a:cubicBezTo>
                <a:cubicBezTo>
                  <a:pt x="4978" y="2400"/>
                  <a:pt x="4971" y="2362"/>
                  <a:pt x="4971" y="2340"/>
                </a:cubicBezTo>
                <a:close/>
                <a:moveTo>
                  <a:pt x="19134" y="2420"/>
                </a:moveTo>
                <a:cubicBezTo>
                  <a:pt x="20021" y="2411"/>
                  <a:pt x="20564" y="2427"/>
                  <a:pt x="20574" y="2460"/>
                </a:cubicBezTo>
                <a:cubicBezTo>
                  <a:pt x="20582" y="2488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2"/>
                  <a:pt x="17694" y="2580"/>
                </a:cubicBezTo>
                <a:lnTo>
                  <a:pt x="17702" y="2440"/>
                </a:lnTo>
                <a:lnTo>
                  <a:pt x="19134" y="2420"/>
                </a:lnTo>
                <a:close/>
                <a:moveTo>
                  <a:pt x="6443" y="2440"/>
                </a:moveTo>
                <a:lnTo>
                  <a:pt x="7883" y="2440"/>
                </a:lnTo>
                <a:lnTo>
                  <a:pt x="9315" y="2440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0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9" name="幻灯片编号"/>
          <p:cNvSpPr txBox="1"/>
          <p:nvPr>
            <p:ph type="sldNum" sz="quarter" idx="2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</p:spPr>
        <p:txBody>
          <a:bodyPr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u.png" descr="logo_h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7830" y="479928"/>
            <a:ext cx="1478854" cy="1456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BRC_Bildmarke-Blau.png" descr="BRC_Bildmarke-Bla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6047" y="469014"/>
            <a:ext cx="1478749" cy="1478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2227" y="409225"/>
            <a:ext cx="2191544" cy="1548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1539" y="422831"/>
            <a:ext cx="1619812" cy="1571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ogo.png" descr="logo.png"/>
          <p:cNvPicPr>
            <a:picLocks noChangeAspect="1"/>
          </p:cNvPicPr>
          <p:nvPr/>
        </p:nvPicPr>
        <p:blipFill>
          <a:blip r:embed="rId6">
            <a:extLst/>
          </a:blip>
          <a:srcRect l="0" t="0" r="64050" b="0"/>
          <a:stretch>
            <a:fillRect/>
          </a:stretch>
        </p:blipFill>
        <p:spPr>
          <a:xfrm>
            <a:off x="6568391" y="497951"/>
            <a:ext cx="1164195" cy="1478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 IDA_ohne_RZ.png" descr="Logo IDA_ohne_RZ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8796" y="543787"/>
            <a:ext cx="2548658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-nobackground-1000-QQ.png" descr="logo-nobackground-1000-QQ.png"/>
          <p:cNvPicPr>
            <a:picLocks noChangeAspect="1"/>
          </p:cNvPicPr>
          <p:nvPr/>
        </p:nvPicPr>
        <p:blipFill>
          <a:blip r:embed="rId8">
            <a:extLst/>
          </a:blip>
          <a:srcRect l="31215" t="23261" r="31215" b="40257"/>
          <a:stretch>
            <a:fillRect/>
          </a:stretch>
        </p:blipFill>
        <p:spPr>
          <a:xfrm>
            <a:off x="2805408" y="434450"/>
            <a:ext cx="1542911" cy="14982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adislaus von Bortkiewicz Professor of Statistics…"/>
          <p:cNvSpPr txBox="1"/>
          <p:nvPr/>
        </p:nvSpPr>
        <p:spPr>
          <a:xfrm>
            <a:off x="801045" y="7959752"/>
            <a:ext cx="11008297" cy="54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50" tIns="50750" rIns="50750" bIns="50750" anchor="ctr">
            <a:spAutoFit/>
          </a:bodyPr>
          <a:lstStyle>
            <a:lvl1pPr defTabSz="457200">
              <a:defRPr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Capital University of Economics and Business, Beijing</a:t>
            </a:r>
          </a:p>
        </p:txBody>
      </p:sp>
      <p:sp>
        <p:nvSpPr>
          <p:cNvPr id="10" name="正文级别 1…"/>
          <p:cNvSpPr txBox="1"/>
          <p:nvPr>
            <p:ph type="body" idx="1" hasCustomPrompt="1"/>
          </p:nvPr>
        </p:nvSpPr>
        <p:spPr>
          <a:xfrm>
            <a:off x="773349" y="5149689"/>
            <a:ext cx="11458102" cy="717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" name="幻灯片编号"/>
          <p:cNvSpPr txBox="1"/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 fontScale="100000" lnSpcReduction="0"/>
          </a:bodyPr>
          <a:lstStyle>
            <a:lvl1pPr algn="ctr">
              <a:defRPr sz="1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" name="标题文本"/>
          <p:cNvSpPr txBox="1"/>
          <p:nvPr>
            <p:ph type="title"/>
          </p:nvPr>
        </p:nvSpPr>
        <p:spPr>
          <a:xfrm>
            <a:off x="975360" y="3029937"/>
            <a:ext cx="11054081" cy="2119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inancial Risks across Stock and Bond Markets"/>
          <p:cNvSpPr txBox="1"/>
          <p:nvPr>
            <p:ph type="subTitle" sz="quarter" idx="1"/>
          </p:nvPr>
        </p:nvSpPr>
        <p:spPr>
          <a:xfrm>
            <a:off x="354248" y="2628270"/>
            <a:ext cx="12433305" cy="1758684"/>
          </a:xfrm>
          <a:prstGeom prst="rect">
            <a:avLst/>
          </a:prstGeom>
        </p:spPr>
        <p:txBody>
          <a:bodyPr/>
          <a:lstStyle>
            <a:lvl1pPr defTabSz="379729">
              <a:defRPr sz="43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Group 10 HW2 for Digital Economy &amp; Decision Analytics</a:t>
            </a:r>
          </a:p>
        </p:txBody>
      </p:sp>
      <p:sp>
        <p:nvSpPr>
          <p:cNvPr id="79" name="Sukun WANG…"/>
          <p:cNvSpPr txBox="1"/>
          <p:nvPr/>
        </p:nvSpPr>
        <p:spPr>
          <a:xfrm>
            <a:off x="652698" y="4496772"/>
            <a:ext cx="11836405" cy="237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228600" defTabSz="457200">
              <a:defRPr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Shaoyuan Xia</a:t>
            </a:r>
          </a:p>
          <a:p>
            <a:pPr lvl="1" indent="228600" defTabSz="457200">
              <a:defRPr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Jiayi Cong</a:t>
            </a:r>
          </a:p>
          <a:p>
            <a:pPr lvl="1" indent="228600" defTabSz="457200">
              <a:defRPr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Danni Luo</a:t>
            </a:r>
          </a:p>
        </p:txBody>
      </p:sp>
      <p:sp>
        <p:nvSpPr>
          <p:cNvPr id="80" name="矩形"/>
          <p:cNvSpPr/>
          <p:nvPr/>
        </p:nvSpPr>
        <p:spPr>
          <a:xfrm>
            <a:off x="6034067" y="4675163"/>
            <a:ext cx="4315350" cy="1314062"/>
          </a:xfrm>
          <a:prstGeom prst="rect">
            <a:avLst/>
          </a:prstGeom>
          <a:solidFill>
            <a:srgbClr val="0076B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" name="Team NO.10"/>
          <p:cNvSpPr txBox="1"/>
          <p:nvPr/>
        </p:nvSpPr>
        <p:spPr>
          <a:xfrm>
            <a:off x="7079221" y="5038517"/>
            <a:ext cx="2225041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78358">
              <a:defRPr sz="2970">
                <a:solidFill>
                  <a:srgbClr val="E0E0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Team NO.10</a:t>
            </a: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xfrm>
            <a:off x="6375349" y="92710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 rotating plot for N( μ, Σ 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 rotating plot for N( μ, Σ )</a:t>
            </a:r>
          </a:p>
        </p:txBody>
      </p:sp>
      <p:sp>
        <p:nvSpPr>
          <p:cNvPr id="1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" name="download.png" descr="down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8800" y="1521677"/>
            <a:ext cx="7207200" cy="71951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ode for creating a N( μ, Σ ) and its PDF rotating plo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Code for creating a N( μ, Σ ) and its PDF rotating plot</a:t>
            </a:r>
          </a:p>
        </p:txBody>
      </p:sp>
      <p:pic>
        <p:nvPicPr>
          <p:cNvPr id="12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575" y="1610576"/>
            <a:ext cx="6985001" cy="699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9780" y="1623276"/>
            <a:ext cx="6438901" cy="494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 Possibility Density Function plot for N( μ, Σ 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 Possibility Density Function plot for N( μ, Σ )</a:t>
            </a:r>
          </a:p>
        </p:txBody>
      </p:sp>
      <p:pic>
        <p:nvPicPr>
          <p:cNvPr id="134" name="正态分布旋转图.mov" descr="正态分布旋转图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71650" y="1609054"/>
            <a:ext cx="9512300" cy="7073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16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3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3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3. Time Series with Range slider for BTC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3. Time Series with Range slider for BTC</a:t>
            </a:r>
          </a:p>
        </p:txBody>
      </p:sp>
      <p:pic>
        <p:nvPicPr>
          <p:cNvPr id="138" name="截屏2025-07-10 00.51.14.png" descr="截屏2025-07-10 00.51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860" y="1545775"/>
            <a:ext cx="11736312" cy="74268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3. Time Series with Range slider for BTC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3. Time Series with Range slider for BTC</a:t>
            </a:r>
          </a:p>
        </p:txBody>
      </p:sp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490" y="4242507"/>
            <a:ext cx="11879820" cy="34951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43" name="截屏2025-07-10 00.54.47.png" descr="截屏2025-07-10 00.5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490" y="2044593"/>
            <a:ext cx="11879820" cy="165715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4. A Random Forest examp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defRPr sz="3395"/>
            </a:pPr>
            <a:r>
              <a:t>4. A </a:t>
            </a:r>
            <a:r>
              <a:rPr>
                <a:solidFill>
                  <a:srgbClr val="941751"/>
                </a:solidFill>
              </a:rPr>
              <a:t>Random Forest</a:t>
            </a:r>
            <a:r>
              <a:t> example</a:t>
            </a:r>
          </a:p>
        </p:txBody>
      </p:sp>
      <p:sp>
        <p:nvSpPr>
          <p:cNvPr id="147" name="Business Problem: Customer Churn Prediction…"/>
          <p:cNvSpPr txBox="1"/>
          <p:nvPr/>
        </p:nvSpPr>
        <p:spPr>
          <a:xfrm>
            <a:off x="751109" y="1747261"/>
            <a:ext cx="11502581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1200"/>
              </a:spcBef>
              <a:defRPr b="1" baseline="12500"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Business Problem: Customer Churn Prediction</a:t>
            </a:r>
          </a:p>
          <a:p>
            <a:pPr defTabSz="457200">
              <a:spcBef>
                <a:spcPts val="1200"/>
              </a:spcBef>
              <a:defRPr b="1" baseline="13636"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 telecommunications company wants to predict which customers are likely to stop using their services (churn) so they can proactively implement retention strategies. The company has collected the following customer data:</a:t>
            </a:r>
          </a:p>
          <a:p>
            <a:pPr defTabSz="457200">
              <a:defRPr baseline="15000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Char char="•"/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Tenure (months of service)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Char char="•"/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Monthly call minutes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Char char="•"/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Monthly SMS count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Char char="•"/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 usage (GB)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Char char="•"/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Number of customer service complaints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Char char="•"/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Contract type (month-to-month, annual, biennial)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Char char="•"/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Payment method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Char char="•"/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Service plan type</a:t>
            </a:r>
          </a:p>
          <a:p>
            <a:pPr defTabSz="457200">
              <a:defRPr baseline="15000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baseline="15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goal is to predict whether a customer will churn in the next quarter based on these features (binary classification problem).</a:t>
            </a:r>
          </a:p>
        </p:txBody>
      </p:sp>
      <p:sp>
        <p:nvSpPr>
          <p:cNvPr id="14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Business Problem: Customer Churn Predi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Business Problem: Customer Churn Prediction</a:t>
            </a:r>
          </a:p>
        </p:txBody>
      </p:sp>
      <p:sp>
        <p:nvSpPr>
          <p:cNvPr id="151" name="Why Random Forest?…"/>
          <p:cNvSpPr txBox="1"/>
          <p:nvPr/>
        </p:nvSpPr>
        <p:spPr>
          <a:xfrm>
            <a:off x="1646133" y="1691991"/>
            <a:ext cx="9175096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spcBef>
                <a:spcPts val="1200"/>
              </a:spcBef>
              <a:defRPr b="1" baseline="18181"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Why Random Forest?</a:t>
            </a:r>
          </a:p>
          <a:p>
            <a:pPr defTabSz="457200"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Random Forest is well-suited for this problem because:</a:t>
            </a:r>
          </a:p>
          <a:p>
            <a:pPr defTabSz="457200">
              <a:defRPr baseline="20000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AutoNum type="arabicPeriod" startAt="1"/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Handles mixed data types (numeric and categorical)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AutoNum type="arabicPeriod" startAt="1"/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Captures non-linear relationships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AutoNum type="arabicPeriod" startAt="1"/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Considers feature interactions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AutoNum type="arabicPeriod" startAt="1"/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Works with high-dimensional data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AutoNum type="arabicPeriod" startAt="1"/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Robust to noise and overfitting</a:t>
            </a:r>
          </a:p>
          <a:p>
            <a:pPr defTabSz="457200"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spcBef>
                <a:spcPts val="1200"/>
              </a:spcBef>
              <a:defRPr b="1" baseline="18181" sz="22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Business Value</a:t>
            </a:r>
            <a:endParaRPr>
              <a:solidFill>
                <a:srgbClr val="000000"/>
              </a:solidFill>
            </a:endParaRPr>
          </a:p>
          <a:p>
            <a:pPr defTabSz="457200"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With this model, the telecom company can:</a:t>
            </a:r>
          </a:p>
          <a:p>
            <a:pPr defTabSz="457200">
              <a:defRPr baseline="20000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AutoNum type="arabicPeriod" startAt="1"/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Identify high-risk churn customers for early intervention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AutoNum type="arabicPeriod" startAt="1"/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Understand which factors most influence customer churn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AutoNum type="arabicPeriod" startAt="1"/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Optimize service strategies to improve retention</a:t>
            </a:r>
          </a:p>
          <a:p>
            <a:pPr marL="457200" indent="-317500" defTabSz="457200">
              <a:buClr>
                <a:srgbClr val="000000">
                  <a:alpha val="85098"/>
                </a:srgbClr>
              </a:buClr>
              <a:buSzPct val="100000"/>
              <a:buFont typeface="Times-Roman"/>
              <a:buAutoNum type="arabicPeriod" startAt="1"/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Reduce marketing costs by targeting retention efforts effectively</a:t>
            </a:r>
          </a:p>
          <a:p>
            <a:pPr defTabSz="457200">
              <a:defRPr baseline="20000" sz="2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baseline="20000" sz="2000">
                <a:solidFill>
                  <a:srgbClr val="000000">
                    <a:alpha val="85098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Random Forest performs well here because it automatically handles complex feature interactions and provides interpretable feature importance rankings.</a:t>
            </a:r>
          </a:p>
        </p:txBody>
      </p:sp>
      <p:sp>
        <p:nvSpPr>
          <p:cNvPr id="1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de for Customer Churn Prediction"/>
          <p:cNvSpPr txBox="1"/>
          <p:nvPr>
            <p:ph type="body" sz="quarter" idx="1"/>
          </p:nvPr>
        </p:nvSpPr>
        <p:spPr>
          <a:xfrm>
            <a:off x="768508" y="762000"/>
            <a:ext cx="11467784" cy="609856"/>
          </a:xfrm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Code for Customer Churn Prediction</a:t>
            </a:r>
          </a:p>
        </p:txBody>
      </p:sp>
      <p:pic>
        <p:nvPicPr>
          <p:cNvPr id="155" name="截屏2025-07-10 01.20.47.png" descr="截屏2025-07-10 01.20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289" y="1496276"/>
            <a:ext cx="11324222" cy="707379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ode for Customer Churn Prediction"/>
          <p:cNvSpPr txBox="1"/>
          <p:nvPr>
            <p:ph type="body" sz="quarter" idx="1"/>
          </p:nvPr>
        </p:nvSpPr>
        <p:spPr>
          <a:xfrm>
            <a:off x="768508" y="762000"/>
            <a:ext cx="11467784" cy="609856"/>
          </a:xfrm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Code for Customer Churn Prediction</a:t>
            </a:r>
          </a:p>
        </p:txBody>
      </p:sp>
      <p:pic>
        <p:nvPicPr>
          <p:cNvPr id="159" name="截屏2025-07-10 01.21.10.png" descr="截屏2025-07-10 01.21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432" y="1557896"/>
            <a:ext cx="11179936" cy="672211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sult &amp; analysis for Customer Churn Predi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Result &amp; analysis for Customer Churn Prediction</a:t>
            </a:r>
          </a:p>
        </p:txBody>
      </p:sp>
      <p:pic>
        <p:nvPicPr>
          <p:cNvPr id="163" name="截屏2025-07-10 01.07.09.png" descr="截屏2025-07-10 01.07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331" y="1843729"/>
            <a:ext cx="6032501" cy="5676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64" name="The model evaluation results indicate a critical issue with class imbalance, where the model excels at predicting non-churn customers (class `0`) but fails entirely to identify churners (class `1`). With 83% overall accuracy, the confusion matrix reveals"/>
          <p:cNvSpPr txBox="1"/>
          <p:nvPr/>
        </p:nvSpPr>
        <p:spPr>
          <a:xfrm>
            <a:off x="5926732" y="1790699"/>
            <a:ext cx="6918259" cy="685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defRPr baseline="20000" spc="39" sz="20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The model evaluation results indicate a critical issue with </a:t>
            </a:r>
            <a:r>
              <a:rPr>
                <a:solidFill>
                  <a:srgbClr val="941751"/>
                </a:solidFill>
              </a:rPr>
              <a:t>class imbalance</a:t>
            </a:r>
            <a:r>
              <a:t>, where the model </a:t>
            </a:r>
            <a:r>
              <a:rPr>
                <a:solidFill>
                  <a:srgbClr val="5E5E5E"/>
                </a:solidFill>
              </a:rPr>
              <a:t>e</a:t>
            </a:r>
            <a:r>
              <a:rPr>
                <a:solidFill>
                  <a:srgbClr val="212121"/>
                </a:solidFill>
              </a:rPr>
              <a:t>xcels at predicting non-churn customers (class `0`)</a:t>
            </a:r>
            <a:r>
              <a:t> but </a:t>
            </a:r>
            <a:r>
              <a:rPr>
                <a:solidFill>
                  <a:srgbClr val="212121"/>
                </a:solidFill>
              </a:rPr>
              <a:t>fails entirely to identify churners (class `1`)</a:t>
            </a:r>
            <a:r>
              <a:t>. With 83% overall accuracy, </a:t>
            </a:r>
            <a:r>
              <a:rPr u="sng"/>
              <a:t>the confusion matrix</a:t>
            </a:r>
            <a:r>
              <a:t> reveals 167 true negatives (correct non-churn predictions) and 33 false negatives (all churn cases misclassified), underscoring the model’s inability to detect churn. </a:t>
            </a:r>
            <a:r>
              <a:rPr u="sng"/>
              <a:t>The classification report</a:t>
            </a:r>
            <a:r>
              <a:t> shows perfect recall (100%) for non-churn but zero precision, recall, and F1-score for churn, confirming the bias toward the majority class. </a:t>
            </a:r>
            <a:r>
              <a:rPr u="sng"/>
              <a:t>Feature importance</a:t>
            </a:r>
            <a:r>
              <a:t> highlights `monthly_mins`, `data_usage_gb`, and `tenure` as key predictors, suggesting customers with low usage or short tenure are more likely to churn. </a:t>
            </a:r>
          </a:p>
          <a:p>
            <a:pPr defTabSz="457200">
              <a:defRPr baseline="20000" spc="39" sz="20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To improve, address class imbalance through techniques like SMOTE, tune model hyperparameters, and engineer additional features. For business action, prioritize retention efforts on high-risk segments identified by influential features.</a:t>
            </a:r>
          </a:p>
        </p:txBody>
      </p:sp>
      <p:sp>
        <p:nvSpPr>
          <p:cNvPr id="1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utline of July 9 HW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Outline of July 9 HW</a:t>
            </a:r>
          </a:p>
        </p:txBody>
      </p:sp>
      <p:sp>
        <p:nvSpPr>
          <p:cNvPr id="85" name="Clustering…"/>
          <p:cNvSpPr txBox="1"/>
          <p:nvPr/>
        </p:nvSpPr>
        <p:spPr>
          <a:xfrm>
            <a:off x="768506" y="1785011"/>
            <a:ext cx="11467786" cy="370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35609" indent="-435609" defTabSz="572769">
              <a:lnSpc>
                <a:spcPct val="150000"/>
              </a:lnSpc>
              <a:buClr>
                <a:srgbClr val="5A5F5E"/>
              </a:buClr>
              <a:buSzPct val="100000"/>
              <a:buAutoNum type="arabicPeriod" startAt="1"/>
              <a:defRPr sz="29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code the pdf plot from slide 20, DEDA class, unit_5</a:t>
            </a:r>
          </a:p>
          <a:p>
            <a:pPr marL="435609" indent="-435609" defTabSz="572769">
              <a:lnSpc>
                <a:spcPct val="150000"/>
              </a:lnSpc>
              <a:buClr>
                <a:srgbClr val="5A5F5E"/>
              </a:buClr>
              <a:buSzPct val="100000"/>
              <a:buAutoNum type="arabicPeriod" startAt="1"/>
              <a:defRPr sz="29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create a N( μ, Σ ), try in a rotating plot</a:t>
            </a:r>
          </a:p>
          <a:p>
            <a:pPr marL="435609" indent="-435609" defTabSz="572769">
              <a:lnSpc>
                <a:spcPct val="150000"/>
              </a:lnSpc>
              <a:buClr>
                <a:srgbClr val="5A5F5E"/>
              </a:buClr>
              <a:buSzPct val="100000"/>
              <a:buAutoNum type="arabicPeriod" startAt="1"/>
              <a:defRPr sz="29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repair the slider plot for BTC</a:t>
            </a:r>
          </a:p>
          <a:p>
            <a:pPr marL="435609" indent="-435609" defTabSz="572769">
              <a:lnSpc>
                <a:spcPct val="150000"/>
              </a:lnSpc>
              <a:buClr>
                <a:srgbClr val="5A5F5E"/>
              </a:buClr>
              <a:buSzPct val="100000"/>
              <a:buAutoNum type="arabicPeriod" startAt="1"/>
              <a:defRPr sz="29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find a RF example</a:t>
            </a:r>
          </a:p>
        </p:txBody>
      </p:sp>
      <p:sp>
        <p:nvSpPr>
          <p:cNvPr id="86" name="箭头"/>
          <p:cNvSpPr/>
          <p:nvPr/>
        </p:nvSpPr>
        <p:spPr>
          <a:xfrm>
            <a:off x="7419254" y="4523181"/>
            <a:ext cx="335866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76B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hecker dir="horz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nother example of RF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Another example of RF</a:t>
            </a:r>
          </a:p>
        </p:txBody>
      </p:sp>
      <p:pic>
        <p:nvPicPr>
          <p:cNvPr id="16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8669" y="1496276"/>
            <a:ext cx="8166101" cy="727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nother example of RF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Another example of RF</a:t>
            </a:r>
          </a:p>
        </p:txBody>
      </p:sp>
      <p:pic>
        <p:nvPicPr>
          <p:cNvPr id="17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89" y="1620434"/>
            <a:ext cx="643890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6756" y="2183370"/>
            <a:ext cx="5613401" cy="2654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1. Normal Distribution"/>
          <p:cNvSpPr txBox="1"/>
          <p:nvPr>
            <p:ph type="body" sz="quarter" idx="1"/>
          </p:nvPr>
        </p:nvSpPr>
        <p:spPr>
          <a:xfrm>
            <a:off x="768508" y="685048"/>
            <a:ext cx="11467784" cy="609857"/>
          </a:xfrm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1. Normal Distribution</a:t>
            </a:r>
          </a:p>
        </p:txBody>
      </p:sp>
      <p:pic>
        <p:nvPicPr>
          <p:cNvPr id="90" name="截屏2025-07-10 00.29.02.png" descr="截屏2025-07-10 00.2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176" y="3518636"/>
            <a:ext cx="10095897" cy="5629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截屏2025-07-10 00.29.37.png" descr="截屏2025-07-10 00.29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2630" y="1219833"/>
            <a:ext cx="10108389" cy="2563722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Normal Distribution &amp; PDF plot"/>
          <p:cNvSpPr txBox="1"/>
          <p:nvPr>
            <p:ph type="body" sz="quarter" idx="1"/>
          </p:nvPr>
        </p:nvSpPr>
        <p:spPr>
          <a:xfrm>
            <a:off x="768508" y="682853"/>
            <a:ext cx="11467784" cy="609857"/>
          </a:xfrm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Normal Distribution &amp; PDF plot</a:t>
            </a:r>
          </a:p>
        </p:txBody>
      </p:sp>
      <p:pic>
        <p:nvPicPr>
          <p:cNvPr id="95" name="Normal Distribution.mov" descr="Normal Distribution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37359" y="1634966"/>
            <a:ext cx="7930082" cy="72485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96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5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9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9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9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Code for creating a N( μ, Σ ) and its rotating plo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2. Code for creating a N( μ, Σ ) and its rotating plot </a:t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" name="method 1: generate a rotating animation GIF"/>
          <p:cNvSpPr txBox="1"/>
          <p:nvPr/>
        </p:nvSpPr>
        <p:spPr>
          <a:xfrm>
            <a:off x="773720" y="1521677"/>
            <a:ext cx="7895781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310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method 1: generate a rotating animation GIF</a:t>
            </a:r>
          </a:p>
        </p:txBody>
      </p:sp>
      <p:pic>
        <p:nvPicPr>
          <p:cNvPr id="101" name="截屏2025-07-10 18.42.02.png" descr="截屏2025-07-10 18.42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840" y="2434570"/>
            <a:ext cx="6901846" cy="6083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截屏2025-07-10 18.42.31.png" descr="截屏2025-07-10 18.42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6528" y="2465593"/>
            <a:ext cx="7116000" cy="4625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 rotating plot for N( μ, Σ 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 rotating plot for N( μ, Σ )</a:t>
            </a:r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6" name="3d_normal_distribution.gif" descr="3d_normal_distribu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6790" y="1769690"/>
            <a:ext cx="7058203" cy="7058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2. Code for creating a N( μ, Σ ) and its rotating plo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2. Code for creating a N( μ, Σ ) and its rotating plot </a:t>
            </a:r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" name="method 2: implementing interactive 3D graphs using Plotly"/>
          <p:cNvSpPr txBox="1"/>
          <p:nvPr/>
        </p:nvSpPr>
        <p:spPr>
          <a:xfrm>
            <a:off x="773720" y="1521677"/>
            <a:ext cx="10390264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310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method 2: implementing interactive 3D graphs using Plotly</a:t>
            </a:r>
          </a:p>
        </p:txBody>
      </p:sp>
      <p:pic>
        <p:nvPicPr>
          <p:cNvPr id="111" name="截屏2025-07-10 18.52.04.png" descr="截屏2025-07-10 18.5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047" y="2243123"/>
            <a:ext cx="8667728" cy="6424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截屏2025-07-10 18.52.21.png" descr="截屏2025-07-10 18.52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8363" y="3114390"/>
            <a:ext cx="9410701" cy="436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A rotating plot for N( μ, Σ 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 rotating plot for N( μ, Σ )</a:t>
            </a:r>
          </a:p>
        </p:txBody>
      </p:sp>
      <p:sp>
        <p:nvSpPr>
          <p:cNvPr id="115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6" name="3D Normal Distribution- N(μ, Σ).mov" descr="3D Normal Distribution- N(μ, Σ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30443" y="1521677"/>
            <a:ext cx="8162554" cy="69138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3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1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2. Code for creating a N( μ, Σ ) and its rotating plot"/>
          <p:cNvSpPr txBox="1"/>
          <p:nvPr>
            <p:ph type="body" sz="quarter" idx="1"/>
          </p:nvPr>
        </p:nvSpPr>
        <p:spPr>
          <a:xfrm>
            <a:off x="768508" y="762000"/>
            <a:ext cx="11467784" cy="609856"/>
          </a:xfrm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2. Code for creating a N( μ, Σ ) and its rotating plot 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method 3: generate static multi-angle views"/>
          <p:cNvSpPr txBox="1"/>
          <p:nvPr/>
        </p:nvSpPr>
        <p:spPr>
          <a:xfrm>
            <a:off x="773720" y="1521677"/>
            <a:ext cx="7793025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310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method 3: generate static multi-angle views</a:t>
            </a:r>
          </a:p>
        </p:txBody>
      </p:sp>
      <p:pic>
        <p:nvPicPr>
          <p:cNvPr id="121" name="截屏2025-07-10 18.59.43.png" descr="截屏2025-07-10 18.5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691" y="2889457"/>
            <a:ext cx="6647871" cy="4739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截屏2025-07-10 18.59.57.png" descr="截屏2025-07-10 18.59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2962" y="2889457"/>
            <a:ext cx="6931105" cy="4409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B5B5B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normAutofit fontScale="100000" lnSpcReduction="0"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normAutofit fontScale="100000" lnSpcReduction="0"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